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6" r:id="rId3"/>
    <p:sldId id="266" r:id="rId4"/>
    <p:sldId id="269" r:id="rId5"/>
    <p:sldId id="270" r:id="rId6"/>
    <p:sldId id="271" r:id="rId7"/>
    <p:sldId id="273" r:id="rId8"/>
    <p:sldId id="272" r:id="rId9"/>
    <p:sldId id="274" r:id="rId10"/>
    <p:sldId id="275" r:id="rId11"/>
  </p:sldIdLst>
  <p:sldSz cx="9144000" cy="5143500" type="screen16x9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0C8"/>
    <a:srgbClr val="0043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-108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8717D49-6346-4506-8C5C-1235589C637F}" type="datetime1">
              <a:rPr lang="fr-FR" altLang="fr-FR"/>
              <a:pPr/>
              <a:t>19/09/2019</a:t>
            </a:fld>
            <a:endParaRPr lang="fr-FR" altLang="fr-FR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4606C876-E3BC-40C3-8874-EBBE5F4E749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78251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2" charset="0"/>
              </a:defRPr>
            </a:lvl1pPr>
          </a:lstStyle>
          <a:p>
            <a:fld id="{A0044880-1D63-41E8-9D7B-B751ADFB7652}" type="datetime1">
              <a:rPr lang="fr-FR" altLang="fr-FR"/>
              <a:pPr/>
              <a:t>19/09/2019</a:t>
            </a:fld>
            <a:endParaRPr lang="fr-FR" altLang="fr-F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2" charset="0"/>
              </a:defRPr>
            </a:lvl1pPr>
          </a:lstStyle>
          <a:p>
            <a:fld id="{9396465D-483A-4174-B5EA-EB18B1B39A8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766090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E656B872-6C8A-45FF-A19F-C87C45FD6A25}" type="slidenum">
              <a:rPr lang="fr-FR" altLang="fr-FR" sz="1200">
                <a:latin typeface="Times" pitchFamily="2" charset="0"/>
              </a:rPr>
              <a:pPr/>
              <a:t>1</a:t>
            </a:fld>
            <a:endParaRPr lang="fr-FR" altLang="fr-FR" sz="1200">
              <a:latin typeface="Times" pitchFamily="2" charset="0"/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Verdana" pitchFamily="34" charset="0"/>
            </a:endParaRPr>
          </a:p>
        </p:txBody>
      </p:sp>
      <p:sp>
        <p:nvSpPr>
          <p:cNvPr id="717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8F04247B-BF8E-4D5F-92A6-A5890E040195}" type="slidenum">
              <a:rPr lang="fr-FR" altLang="fr-FR" sz="1200">
                <a:latin typeface="Times" pitchFamily="2" charset="0"/>
              </a:rPr>
              <a:pPr/>
              <a:t>3</a:t>
            </a:fld>
            <a:endParaRPr lang="fr-FR" altLang="fr-FR" sz="1200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64C64FFB-1326-4992-8E05-D2F18D887F2B}" type="slidenum">
              <a:rPr lang="fr-FR" altLang="fr-FR" sz="1200">
                <a:latin typeface="Times" pitchFamily="2" charset="0"/>
              </a:rPr>
              <a:pPr/>
              <a:t>4</a:t>
            </a:fld>
            <a:endParaRPr lang="fr-FR" altLang="fr-FR" sz="1200">
              <a:latin typeface="Times" pitchFamily="2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64C64FFB-1326-4992-8E05-D2F18D887F2B}" type="slidenum">
              <a:rPr lang="fr-FR" altLang="fr-FR" sz="1200">
                <a:latin typeface="Times" pitchFamily="2" charset="0"/>
              </a:rPr>
              <a:pPr/>
              <a:t>5</a:t>
            </a:fld>
            <a:endParaRPr lang="fr-FR" altLang="fr-FR" sz="1200">
              <a:latin typeface="Times" pitchFamily="2" charset="0"/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Verdana" pitchFamily="34" charset="0"/>
            </a:endParaRPr>
          </a:p>
        </p:txBody>
      </p:sp>
      <p:sp>
        <p:nvSpPr>
          <p:cNvPr id="717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8F04247B-BF8E-4D5F-92A6-A5890E040195}" type="slidenum">
              <a:rPr lang="fr-FR" altLang="fr-FR" sz="1200">
                <a:latin typeface="Times" pitchFamily="2" charset="0"/>
              </a:rPr>
              <a:pPr/>
              <a:t>6</a:t>
            </a:fld>
            <a:endParaRPr lang="fr-FR" altLang="fr-FR" sz="1200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Verdana" pitchFamily="34" charset="0"/>
            </a:endParaRPr>
          </a:p>
        </p:txBody>
      </p:sp>
      <p:sp>
        <p:nvSpPr>
          <p:cNvPr id="717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8F04247B-BF8E-4D5F-92A6-A5890E040195}" type="slidenum">
              <a:rPr lang="fr-FR" altLang="fr-FR" sz="1200">
                <a:latin typeface="Times" pitchFamily="2" charset="0"/>
              </a:rPr>
              <a:pPr/>
              <a:t>7</a:t>
            </a:fld>
            <a:endParaRPr lang="fr-FR" altLang="fr-FR" sz="1200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Verdana" pitchFamily="34" charset="0"/>
            </a:endParaRPr>
          </a:p>
        </p:txBody>
      </p:sp>
      <p:sp>
        <p:nvSpPr>
          <p:cNvPr id="717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8F04247B-BF8E-4D5F-92A6-A5890E040195}" type="slidenum">
              <a:rPr lang="fr-FR" altLang="fr-FR" sz="1200">
                <a:latin typeface="Times" pitchFamily="2" charset="0"/>
              </a:rPr>
              <a:pPr/>
              <a:t>8</a:t>
            </a:fld>
            <a:endParaRPr lang="fr-FR" altLang="fr-FR" sz="1200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Verdana" pitchFamily="34" charset="0"/>
            </a:endParaRPr>
          </a:p>
        </p:txBody>
      </p:sp>
      <p:sp>
        <p:nvSpPr>
          <p:cNvPr id="717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8F04247B-BF8E-4D5F-92A6-A5890E040195}" type="slidenum">
              <a:rPr lang="fr-FR" altLang="fr-FR" sz="1200">
                <a:latin typeface="Times" pitchFamily="2" charset="0"/>
              </a:rPr>
              <a:pPr/>
              <a:t>9</a:t>
            </a:fld>
            <a:endParaRPr lang="fr-FR" altLang="fr-FR" sz="1200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latin typeface="Verdana" pitchFamily="34" charset="0"/>
            </a:endParaRPr>
          </a:p>
        </p:txBody>
      </p:sp>
      <p:sp>
        <p:nvSpPr>
          <p:cNvPr id="717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8F04247B-BF8E-4D5F-92A6-A5890E040195}" type="slidenum">
              <a:rPr lang="fr-FR" altLang="fr-FR" sz="1200">
                <a:latin typeface="Times" pitchFamily="2" charset="0"/>
              </a:rPr>
              <a:pPr/>
              <a:t>10</a:t>
            </a:fld>
            <a:endParaRPr lang="fr-FR" altLang="fr-FR" sz="1200">
              <a:latin typeface="Times" pitchFamily="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57200" y="800100"/>
            <a:ext cx="8229600" cy="469106"/>
          </a:xfrm>
        </p:spPr>
        <p:txBody>
          <a:bodyPr anchor="t"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714500"/>
            <a:ext cx="8229600" cy="2628900"/>
          </a:xfrm>
        </p:spPr>
        <p:txBody>
          <a:bodyPr/>
          <a:lstStyle>
            <a:lvl1pPr marL="0" indent="0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049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28700"/>
            <a:ext cx="8362950" cy="37719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431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1" y="10287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sz="half" idx="10"/>
          </p:nvPr>
        </p:nvSpPr>
        <p:spPr>
          <a:xfrm>
            <a:off x="4724400" y="1028700"/>
            <a:ext cx="4038600" cy="377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79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57200" y="1028700"/>
            <a:ext cx="8229600" cy="2971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4229100"/>
            <a:ext cx="8229600" cy="571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6553200" cy="2857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880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774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white">
          <a:xfrm>
            <a:off x="457200" y="1028700"/>
            <a:ext cx="83629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57150"/>
            <a:ext cx="65532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Titre du chapitre</a:t>
            </a:r>
          </a:p>
        </p:txBody>
      </p:sp>
      <p:sp>
        <p:nvSpPr>
          <p:cNvPr id="1029" name="ZoneTexte 1"/>
          <p:cNvSpPr txBox="1">
            <a:spLocks noChangeArrowheads="1"/>
          </p:cNvSpPr>
          <p:nvPr/>
        </p:nvSpPr>
        <p:spPr bwMode="auto">
          <a:xfrm>
            <a:off x="7451725" y="4902200"/>
            <a:ext cx="1441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/>
            <a:fld id="{7F57E5E7-1D5C-42E3-ABFC-435C2BF48CD4}" type="slidenum">
              <a:rPr lang="fr-FR" altLang="fr-FR" sz="1400">
                <a:solidFill>
                  <a:srgbClr val="00A0C8"/>
                </a:solidFill>
              </a:rPr>
              <a:pPr algn="r"/>
              <a:t>‹N°›</a:t>
            </a:fld>
            <a:r>
              <a:rPr lang="fr-FR" altLang="fr-FR" sz="1400" dirty="0" smtClean="0">
                <a:solidFill>
                  <a:srgbClr val="00A0C8"/>
                </a:solidFill>
              </a:rPr>
              <a:t>/</a:t>
            </a:r>
            <a:r>
              <a:rPr lang="fr-FR" altLang="fr-FR" sz="1400" dirty="0" smtClean="0">
                <a:solidFill>
                  <a:srgbClr val="00A0C8"/>
                </a:solidFill>
              </a:rPr>
              <a:t>10</a:t>
            </a:r>
            <a:endParaRPr lang="fr-FR" altLang="fr-FR" sz="1400" dirty="0">
              <a:solidFill>
                <a:srgbClr val="00A0C8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hlink"/>
          </a:solidFill>
          <a:latin typeface="+mj-lt"/>
          <a:ea typeface="MS PGothic" pitchFamily="34" charset="-128"/>
          <a:cs typeface="MS PGothic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hlink"/>
          </a:solidFill>
          <a:latin typeface="Verdana" charset="0"/>
          <a:ea typeface="MS PGothic" pitchFamily="34" charset="-128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hlink"/>
          </a:solidFill>
          <a:latin typeface="Verdana" charset="0"/>
          <a:ea typeface="MS PGothic" pitchFamily="34" charset="-128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hlink"/>
          </a:solidFill>
          <a:latin typeface="Verdana" charset="0"/>
          <a:ea typeface="MS PGothic" pitchFamily="34" charset="-128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hlink"/>
          </a:solidFill>
          <a:latin typeface="Verdana" charset="0"/>
          <a:ea typeface="MS PGothic" pitchFamily="34" charset="-128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accent1"/>
          </a:solidFill>
          <a:latin typeface="Verdan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accent1"/>
          </a:solidFill>
          <a:latin typeface="Verdan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accent1"/>
          </a:solidFill>
          <a:latin typeface="Verdan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accent1"/>
          </a:solidFill>
          <a:latin typeface="Verdana" charset="0"/>
        </a:defRPr>
      </a:lvl9pPr>
    </p:titleStyle>
    <p:bodyStyle>
      <a:lvl1pPr marL="1588" indent="-1588" algn="l" rtl="0" eaLnBrk="1" fontAlgn="base" hangingPunct="1">
        <a:spcBef>
          <a:spcPct val="20000"/>
        </a:spcBef>
        <a:spcAft>
          <a:spcPct val="0"/>
        </a:spcAft>
        <a:defRPr sz="22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1pPr>
      <a:lvl2pPr marL="288925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&gt;"/>
        <a:defRPr sz="2200" b="1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2pPr>
      <a:lvl3pPr marL="708025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–"/>
        <a:defRPr sz="22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3pPr>
      <a:lvl4pPr marL="1127125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4pPr>
      <a:lvl5pPr marL="1546225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accent1"/>
          </a:solidFill>
          <a:latin typeface="+mn-lt"/>
          <a:ea typeface="MS PGothic" pitchFamily="34" charset="-128"/>
          <a:cs typeface="MS PGothic" charset="0"/>
        </a:defRPr>
      </a:lvl5pPr>
      <a:lvl6pPr marL="2003425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accent1"/>
          </a:solidFill>
          <a:latin typeface="+mn-lt"/>
          <a:ea typeface="ＭＳ Ｐゴシック" charset="-128"/>
        </a:defRPr>
      </a:lvl6pPr>
      <a:lvl7pPr marL="2460625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accent1"/>
          </a:solidFill>
          <a:latin typeface="+mn-lt"/>
          <a:ea typeface="ＭＳ Ｐゴシック" charset="-128"/>
        </a:defRPr>
      </a:lvl7pPr>
      <a:lvl8pPr marL="2917825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accent1"/>
          </a:solidFill>
          <a:latin typeface="+mn-lt"/>
          <a:ea typeface="ＭＳ Ｐゴシック" charset="-128"/>
        </a:defRPr>
      </a:lvl8pPr>
      <a:lvl9pPr marL="3375025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accent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3"/>
          <p:cNvSpPr>
            <a:spLocks noGrp="1"/>
          </p:cNvSpPr>
          <p:nvPr>
            <p:ph type="ctrTitle"/>
          </p:nvPr>
        </p:nvSpPr>
        <p:spPr>
          <a:xfrm>
            <a:off x="323528" y="627534"/>
            <a:ext cx="8147050" cy="468313"/>
          </a:xfrm>
        </p:spPr>
        <p:txBody>
          <a:bodyPr/>
          <a:lstStyle/>
          <a:p>
            <a:pPr algn="ctr" eaLnBrk="1" hangingPunct="1"/>
            <a:r>
              <a:rPr lang="fr-FR" altLang="fr-FR" sz="4000" dirty="0" smtClean="0"/>
              <a:t>Le Loiret au fil de l’eau</a:t>
            </a:r>
            <a:br>
              <a:rPr lang="fr-FR" altLang="fr-FR" sz="4000" dirty="0" smtClean="0"/>
            </a:br>
            <a:r>
              <a:rPr lang="fr-FR" altLang="fr-FR" sz="1400" dirty="0" smtClean="0"/>
              <a:t>LOIRE&amp;CANAUX</a:t>
            </a:r>
            <a:r>
              <a:rPr lang="fr-FR" altLang="fr-FR" sz="4000" dirty="0" smtClean="0"/>
              <a:t/>
            </a:r>
            <a:br>
              <a:rPr lang="fr-FR" altLang="fr-FR" sz="4000" dirty="0" smtClean="0"/>
            </a:br>
            <a:endParaRPr lang="fr-FR" altLang="fr-FR" sz="4000" dirty="0" smtClean="0"/>
          </a:p>
        </p:txBody>
      </p:sp>
      <p:sp>
        <p:nvSpPr>
          <p:cNvPr id="4099" name="Sous-titre 4"/>
          <p:cNvSpPr>
            <a:spLocks noGrp="1"/>
          </p:cNvSpPr>
          <p:nvPr>
            <p:ph type="subTitle" idx="1"/>
          </p:nvPr>
        </p:nvSpPr>
        <p:spPr>
          <a:xfrm>
            <a:off x="539552" y="1707654"/>
            <a:ext cx="8075613" cy="1296144"/>
          </a:xfrm>
        </p:spPr>
        <p:txBody>
          <a:bodyPr/>
          <a:lstStyle/>
          <a:p>
            <a:pPr algn="ctr"/>
            <a:r>
              <a:rPr lang="fr-FR" altLang="fr-FR" sz="2400" dirty="0"/>
              <a:t>Réunion de concertation à l’échelle de la </a:t>
            </a:r>
            <a:endParaRPr lang="fr-FR" altLang="fr-FR" sz="2400" dirty="0" smtClean="0"/>
          </a:p>
          <a:p>
            <a:pPr algn="ctr"/>
            <a:r>
              <a:rPr lang="fr-FR" altLang="fr-FR" sz="2800" b="1" dirty="0" smtClean="0"/>
              <a:t>CC des loges</a:t>
            </a:r>
          </a:p>
          <a:p>
            <a:pPr algn="ctr"/>
            <a:r>
              <a:rPr lang="fr-FR" altLang="fr-FR" sz="2400" dirty="0" smtClean="0"/>
              <a:t>23 septembre 2019</a:t>
            </a:r>
          </a:p>
        </p:txBody>
      </p:sp>
      <p:pic>
        <p:nvPicPr>
          <p:cNvPr id="4100" name="Picture 4" descr="T:\MISS_DEV_GEST\Canal d'Orléans-Triangle d'eau\Projet touristique\Nom + visuel\Logo Loiret au fil de l'ea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t="23194" r="24614" b="23378"/>
          <a:stretch/>
        </p:blipFill>
        <p:spPr bwMode="auto">
          <a:xfrm>
            <a:off x="1331640" y="3662969"/>
            <a:ext cx="1356898" cy="101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95746"/>
            <a:ext cx="129614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15245" y="1707654"/>
            <a:ext cx="8513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rgbClr val="004387"/>
                </a:solidFill>
              </a:rPr>
              <a:t>Atelier de concertation animé par la SCET</a:t>
            </a:r>
            <a:endParaRPr lang="fr-FR" sz="1400" b="1" dirty="0">
              <a:solidFill>
                <a:srgbClr val="004387"/>
              </a:solidFill>
            </a:endParaRPr>
          </a:p>
        </p:txBody>
      </p:sp>
      <p:pic>
        <p:nvPicPr>
          <p:cNvPr id="4" name="Picture 4" descr="T:\MISS_DEV_GEST\Canal d'Orléans-Triangle d'eau\Projet touristique\Nom + visuel\Logo Loiret au fil de l'ea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t="23194" r="24614" b="23378"/>
          <a:stretch/>
        </p:blipFill>
        <p:spPr bwMode="auto">
          <a:xfrm>
            <a:off x="2915816" y="4127906"/>
            <a:ext cx="1356898" cy="101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:\MISS_DEV_GEST\Canal d'Orléans-Triangle d'eau\Projet touristique\Nom + visuel\Logo Loiret au fil de l'ea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t="23194" r="24614" b="23378"/>
          <a:stretch/>
        </p:blipFill>
        <p:spPr bwMode="auto">
          <a:xfrm>
            <a:off x="2915816" y="4097162"/>
            <a:ext cx="1356898" cy="101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Résultat de recherche d'images pour &quot;gouvernance&quot;"/>
          <p:cNvSpPr>
            <a:spLocks noChangeAspect="1" noChangeArrowheads="1"/>
          </p:cNvSpPr>
          <p:nvPr/>
        </p:nvSpPr>
        <p:spPr bwMode="auto">
          <a:xfrm>
            <a:off x="200025" y="-1012825"/>
            <a:ext cx="26289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24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602268"/>
            <a:ext cx="8568952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fr-FR" sz="1400" b="1" u="sng" dirty="0" smtClean="0">
                <a:solidFill>
                  <a:srgbClr val="00A0C8"/>
                </a:solidFill>
              </a:rPr>
              <a:t>Acquisition du domaine par le Département du Loiret :</a:t>
            </a:r>
          </a:p>
          <a:p>
            <a:pPr hangingPunct="0"/>
            <a:endParaRPr lang="fr-FR" sz="1100" b="1" dirty="0" smtClean="0">
              <a:solidFill>
                <a:srgbClr val="00A0C8"/>
              </a:solidFill>
            </a:endParaRPr>
          </a:p>
          <a:p>
            <a:pPr marL="285750" indent="-285750" hangingPunct="0">
              <a:buFontTx/>
              <a:buChar char="-"/>
            </a:pPr>
            <a:r>
              <a:rPr lang="fr-FR" sz="1200" dirty="0">
                <a:solidFill>
                  <a:srgbClr val="000000"/>
                </a:solidFill>
              </a:rPr>
              <a:t>Voté en session départementale en novembre 2018</a:t>
            </a:r>
          </a:p>
          <a:p>
            <a:pPr marL="285750" indent="-285750" hangingPunct="0">
              <a:buFontTx/>
              <a:buChar char="-"/>
            </a:pPr>
            <a:r>
              <a:rPr lang="fr-FR" sz="1200" dirty="0">
                <a:solidFill>
                  <a:srgbClr val="000000"/>
                </a:solidFill>
              </a:rPr>
              <a:t>500 000€ - 700ha – 600 parcelles</a:t>
            </a:r>
          </a:p>
          <a:p>
            <a:pPr hangingPunct="0"/>
            <a:endParaRPr lang="fr-FR" sz="1400" b="1" u="sng" dirty="0" smtClean="0">
              <a:solidFill>
                <a:srgbClr val="00A0C8"/>
              </a:solidFill>
            </a:endParaRPr>
          </a:p>
          <a:p>
            <a:pPr hangingPunct="0"/>
            <a:r>
              <a:rPr lang="fr-FR" sz="1400" b="1" u="sng" dirty="0" smtClean="0">
                <a:solidFill>
                  <a:srgbClr val="00A0C8"/>
                </a:solidFill>
              </a:rPr>
              <a:t>Programme d’aménagements :</a:t>
            </a:r>
            <a:endParaRPr lang="fr-FR" sz="1400" b="1" dirty="0">
              <a:solidFill>
                <a:srgbClr val="00A0C8"/>
              </a:solidFill>
            </a:endParaRPr>
          </a:p>
          <a:p>
            <a:pPr hangingPunct="0"/>
            <a:r>
              <a:rPr lang="fr-FR" sz="1100" dirty="0">
                <a:solidFill>
                  <a:srgbClr val="000000"/>
                </a:solidFill>
              </a:rPr>
              <a:t> </a:t>
            </a:r>
          </a:p>
          <a:p>
            <a:pPr hangingPunct="0"/>
            <a:r>
              <a:rPr lang="fr-FR" sz="1200" dirty="0">
                <a:solidFill>
                  <a:srgbClr val="000000"/>
                </a:solidFill>
              </a:rPr>
              <a:t>Le Département a défini un programme d’aménagements en 3 axes </a:t>
            </a:r>
            <a:r>
              <a:rPr lang="fr-FR" sz="1200" dirty="0" smtClean="0">
                <a:solidFill>
                  <a:srgbClr val="000000"/>
                </a:solidFill>
              </a:rPr>
              <a:t>:</a:t>
            </a:r>
          </a:p>
          <a:p>
            <a:pPr hangingPunct="0"/>
            <a:endParaRPr lang="fr-FR" sz="1200" dirty="0">
              <a:solidFill>
                <a:srgbClr val="000000"/>
              </a:solidFill>
            </a:endParaRPr>
          </a:p>
          <a:p>
            <a:r>
              <a:rPr lang="fr-FR" sz="1200" dirty="0" smtClean="0">
                <a:solidFill>
                  <a:srgbClr val="000000"/>
                </a:solidFill>
              </a:rPr>
              <a:t>- La </a:t>
            </a:r>
            <a:r>
              <a:rPr lang="fr-FR" sz="1200" b="1" dirty="0">
                <a:solidFill>
                  <a:srgbClr val="000000"/>
                </a:solidFill>
              </a:rPr>
              <a:t>protection des biens et des personnes </a:t>
            </a:r>
            <a:r>
              <a:rPr lang="fr-FR" sz="1200" dirty="0">
                <a:solidFill>
                  <a:srgbClr val="000000"/>
                </a:solidFill>
              </a:rPr>
              <a:t>(mise en place de clapets sur 4 écluses, mise en place de clapets + restauration des portes pour 3 écluses, curages, amélioration du système d’alerte et outil de gestion de crise</a:t>
            </a:r>
            <a:r>
              <a:rPr lang="fr-FR" sz="1200" dirty="0" smtClean="0">
                <a:solidFill>
                  <a:srgbClr val="000000"/>
                </a:solidFill>
              </a:rPr>
              <a:t>,…)</a:t>
            </a:r>
          </a:p>
          <a:p>
            <a:pPr marL="171450" indent="-171450">
              <a:buFontTx/>
              <a:buChar char="-"/>
            </a:pPr>
            <a:endParaRPr lang="fr-FR" sz="1200" dirty="0">
              <a:solidFill>
                <a:srgbClr val="000000"/>
              </a:solidFill>
            </a:endParaRPr>
          </a:p>
          <a:p>
            <a:r>
              <a:rPr lang="fr-FR" sz="1200" dirty="0" smtClean="0">
                <a:solidFill>
                  <a:srgbClr val="000000"/>
                </a:solidFill>
              </a:rPr>
              <a:t>- La </a:t>
            </a:r>
            <a:r>
              <a:rPr lang="fr-FR" sz="1200" b="1" dirty="0">
                <a:solidFill>
                  <a:srgbClr val="000000"/>
                </a:solidFill>
              </a:rPr>
              <a:t>restauration du patrimoine </a:t>
            </a:r>
            <a:r>
              <a:rPr lang="fr-FR" sz="1200" dirty="0" smtClean="0">
                <a:solidFill>
                  <a:srgbClr val="000000"/>
                </a:solidFill>
              </a:rPr>
              <a:t>(consolidation </a:t>
            </a:r>
            <a:r>
              <a:rPr lang="fr-FR" sz="1200" dirty="0">
                <a:solidFill>
                  <a:srgbClr val="000000"/>
                </a:solidFill>
              </a:rPr>
              <a:t>de berges et d’étangs, restauration d’écluses </a:t>
            </a:r>
            <a:r>
              <a:rPr lang="fr-FR" sz="1200" dirty="0" smtClean="0">
                <a:solidFill>
                  <a:srgbClr val="000000"/>
                </a:solidFill>
              </a:rPr>
              <a:t>et </a:t>
            </a:r>
            <a:r>
              <a:rPr lang="fr-FR" sz="1200" dirty="0">
                <a:solidFill>
                  <a:srgbClr val="000000"/>
                </a:solidFill>
              </a:rPr>
              <a:t>d’ouvrages </a:t>
            </a:r>
            <a:r>
              <a:rPr lang="fr-FR" sz="1200" dirty="0" smtClean="0">
                <a:solidFill>
                  <a:srgbClr val="000000"/>
                </a:solidFill>
              </a:rPr>
              <a:t>hydrauliques dont les 2 écluses classées de </a:t>
            </a:r>
            <a:r>
              <a:rPr lang="fr-FR" sz="1200" dirty="0" err="1" smtClean="0">
                <a:solidFill>
                  <a:srgbClr val="000000"/>
                </a:solidFill>
              </a:rPr>
              <a:t>Coudroy</a:t>
            </a:r>
            <a:r>
              <a:rPr lang="fr-FR" sz="1200" dirty="0" smtClean="0">
                <a:solidFill>
                  <a:srgbClr val="000000"/>
                </a:solidFill>
              </a:rPr>
              <a:t>,...) </a:t>
            </a:r>
            <a:endParaRPr lang="fr-FR" sz="1200" dirty="0">
              <a:solidFill>
                <a:srgbClr val="000000"/>
              </a:solidFill>
            </a:endParaRPr>
          </a:p>
          <a:p>
            <a:endParaRPr lang="fr-FR" sz="1200" dirty="0" smtClean="0">
              <a:solidFill>
                <a:srgbClr val="000000"/>
              </a:solidFill>
            </a:endParaRPr>
          </a:p>
          <a:p>
            <a:r>
              <a:rPr lang="fr-FR" sz="1200" dirty="0" smtClean="0">
                <a:solidFill>
                  <a:srgbClr val="000000"/>
                </a:solidFill>
              </a:rPr>
              <a:t>- Le </a:t>
            </a:r>
            <a:r>
              <a:rPr lang="fr-FR" sz="1200" b="1" dirty="0">
                <a:solidFill>
                  <a:srgbClr val="000000"/>
                </a:solidFill>
              </a:rPr>
              <a:t>développement touristique </a:t>
            </a:r>
            <a:r>
              <a:rPr lang="fr-FR" sz="1200" dirty="0" smtClean="0">
                <a:solidFill>
                  <a:srgbClr val="000000"/>
                </a:solidFill>
              </a:rPr>
              <a:t>(= voie bleue, voie verte : </a:t>
            </a:r>
            <a:r>
              <a:rPr lang="fr-FR" sz="1200" b="1" dirty="0" err="1" smtClean="0">
                <a:solidFill>
                  <a:srgbClr val="000000"/>
                </a:solidFill>
              </a:rPr>
              <a:t>véloroute</a:t>
            </a:r>
            <a:r>
              <a:rPr lang="fr-FR" sz="1200" dirty="0">
                <a:solidFill>
                  <a:srgbClr val="000000"/>
                </a:solidFill>
              </a:rPr>
              <a:t>)</a:t>
            </a:r>
          </a:p>
          <a:p>
            <a:pPr hangingPunct="0"/>
            <a:endParaRPr lang="fr-FR" sz="1200" dirty="0">
              <a:solidFill>
                <a:srgbClr val="000000"/>
              </a:solidFill>
            </a:endParaRPr>
          </a:p>
          <a:p>
            <a:pPr hangingPunct="0"/>
            <a:r>
              <a:rPr lang="fr-FR" sz="1200" i="1" dirty="0">
                <a:solidFill>
                  <a:srgbClr val="000000"/>
                </a:solidFill>
              </a:rPr>
              <a:t> </a:t>
            </a:r>
            <a:r>
              <a:rPr lang="fr-FR" sz="1200" b="1" dirty="0" smtClean="0">
                <a:solidFill>
                  <a:srgbClr val="000000"/>
                </a:solidFill>
              </a:rPr>
              <a:t>La </a:t>
            </a:r>
            <a:r>
              <a:rPr lang="fr-FR" sz="1200" b="1" dirty="0">
                <a:solidFill>
                  <a:srgbClr val="000000"/>
                </a:solidFill>
              </a:rPr>
              <a:t>programmation </a:t>
            </a:r>
            <a:r>
              <a:rPr lang="fr-FR" sz="1200" b="1" dirty="0" smtClean="0">
                <a:solidFill>
                  <a:srgbClr val="000000"/>
                </a:solidFill>
              </a:rPr>
              <a:t>2018-2022 </a:t>
            </a:r>
            <a:r>
              <a:rPr lang="fr-FR" sz="1200" b="1" dirty="0">
                <a:solidFill>
                  <a:srgbClr val="000000"/>
                </a:solidFill>
              </a:rPr>
              <a:t>représente près de 25M€ d’investissements</a:t>
            </a:r>
            <a:r>
              <a:rPr lang="fr-FR" sz="1200" dirty="0">
                <a:solidFill>
                  <a:srgbClr val="000000"/>
                </a:solidFill>
              </a:rPr>
              <a:t>.</a:t>
            </a:r>
            <a:r>
              <a:rPr lang="fr-FR" sz="1200" b="1" dirty="0">
                <a:solidFill>
                  <a:srgbClr val="000000"/>
                </a:solidFill>
              </a:rPr>
              <a:t> </a:t>
            </a:r>
            <a:endParaRPr lang="fr-FR" sz="1200" dirty="0">
              <a:solidFill>
                <a:srgbClr val="000000"/>
              </a:solidFill>
            </a:endParaRPr>
          </a:p>
          <a:p>
            <a:pPr hangingPunct="0"/>
            <a:endParaRPr lang="fr-FR" sz="1200" dirty="0">
              <a:solidFill>
                <a:srgbClr val="0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5536" y="51470"/>
            <a:ext cx="8513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4387"/>
                </a:solidFill>
              </a:rPr>
              <a:t>Projet de sécurisation et restauration du Canal d’Orléans</a:t>
            </a:r>
            <a:endParaRPr lang="fr-FR" sz="1400" b="1" dirty="0">
              <a:solidFill>
                <a:srgbClr val="00438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55526"/>
            <a:ext cx="5976664" cy="457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95536" y="51470"/>
            <a:ext cx="8513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4387"/>
                </a:solidFill>
              </a:rPr>
              <a:t>Création d’un produit touristique : le Loiret au fil de l’eau</a:t>
            </a:r>
            <a:endParaRPr lang="fr-FR" sz="1400" b="1" dirty="0">
              <a:solidFill>
                <a:srgbClr val="004387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1520" y="902206"/>
            <a:ext cx="309634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fr-FR" sz="1400" dirty="0" err="1" smtClean="0">
                <a:solidFill>
                  <a:schemeClr val="bg2"/>
                </a:solidFill>
              </a:rPr>
              <a:t>Scandibérique</a:t>
            </a:r>
            <a:r>
              <a:rPr lang="fr-FR" sz="1400" dirty="0" smtClean="0">
                <a:solidFill>
                  <a:schemeClr val="bg2"/>
                </a:solidFill>
              </a:rPr>
              <a:t> aménagée </a:t>
            </a:r>
          </a:p>
          <a:p>
            <a:r>
              <a:rPr lang="fr-FR" sz="1400" dirty="0">
                <a:solidFill>
                  <a:schemeClr val="bg2"/>
                </a:solidFill>
              </a:rPr>
              <a:t> </a:t>
            </a:r>
            <a:r>
              <a:rPr lang="fr-FR" sz="1400" dirty="0" smtClean="0">
                <a:solidFill>
                  <a:schemeClr val="bg2"/>
                </a:solidFill>
              </a:rPr>
              <a:t>  en 2019-2020 (6M€)</a:t>
            </a:r>
          </a:p>
          <a:p>
            <a:pPr marL="171450" indent="-171450">
              <a:buFontTx/>
              <a:buChar char="-"/>
            </a:pPr>
            <a:endParaRPr lang="fr-FR" sz="1400" dirty="0">
              <a:solidFill>
                <a:schemeClr val="bg2"/>
              </a:solidFill>
            </a:endParaRPr>
          </a:p>
          <a:p>
            <a:pPr marL="171450" indent="-171450">
              <a:buFontTx/>
              <a:buChar char="-"/>
            </a:pPr>
            <a:r>
              <a:rPr lang="fr-FR" sz="1400" dirty="0" smtClean="0">
                <a:solidFill>
                  <a:schemeClr val="bg2"/>
                </a:solidFill>
              </a:rPr>
              <a:t>Loire à vélo aménagée en 2010-2012 (8M€)</a:t>
            </a:r>
          </a:p>
          <a:p>
            <a:pPr marL="171450" indent="-171450">
              <a:buFontTx/>
              <a:buChar char="-"/>
            </a:pPr>
            <a:endParaRPr lang="fr-FR" sz="1400" dirty="0">
              <a:solidFill>
                <a:schemeClr val="bg2"/>
              </a:solidFill>
            </a:endParaRPr>
          </a:p>
          <a:p>
            <a:pPr marL="171450" indent="-171450">
              <a:buFontTx/>
              <a:buChar char="-"/>
            </a:pPr>
            <a:r>
              <a:rPr lang="fr-FR" sz="1400" dirty="0" smtClean="0">
                <a:solidFill>
                  <a:schemeClr val="bg2"/>
                </a:solidFill>
              </a:rPr>
              <a:t>Projet de </a:t>
            </a:r>
            <a:r>
              <a:rPr lang="fr-FR" sz="1400" dirty="0" err="1" smtClean="0">
                <a:solidFill>
                  <a:schemeClr val="bg2"/>
                </a:solidFill>
              </a:rPr>
              <a:t>véloroute</a:t>
            </a:r>
            <a:r>
              <a:rPr lang="fr-FR" sz="1400" dirty="0" smtClean="0">
                <a:solidFill>
                  <a:schemeClr val="bg2"/>
                </a:solidFill>
              </a:rPr>
              <a:t> sur le canal d’Orléans en 2021-2022 (10M€)</a:t>
            </a:r>
          </a:p>
          <a:p>
            <a:pPr marL="171450" indent="-171450">
              <a:buFontTx/>
              <a:buChar char="-"/>
            </a:pPr>
            <a:endParaRPr lang="fr-FR" sz="1400" dirty="0" smtClean="0">
              <a:solidFill>
                <a:schemeClr val="bg2"/>
              </a:solidFill>
            </a:endParaRPr>
          </a:p>
          <a:p>
            <a:pPr marL="171450" indent="-171450">
              <a:buFontTx/>
              <a:buChar char="-"/>
            </a:pPr>
            <a:endParaRPr lang="fr-FR" sz="1400" dirty="0">
              <a:solidFill>
                <a:schemeClr val="bg2"/>
              </a:solidFill>
            </a:endParaRPr>
          </a:p>
          <a:p>
            <a:r>
              <a:rPr lang="fr-FR" sz="1600" b="1" dirty="0" smtClean="0">
                <a:solidFill>
                  <a:schemeClr val="bg2"/>
                </a:solidFill>
                <a:sym typeface="Wingdings" panose="05000000000000000000" pitchFamily="2" charset="2"/>
              </a:rPr>
              <a:t> Création d’un produit touristique </a:t>
            </a:r>
            <a:r>
              <a:rPr lang="fr-FR" sz="1600" b="1" dirty="0" err="1" smtClean="0">
                <a:solidFill>
                  <a:schemeClr val="bg2"/>
                </a:solidFill>
                <a:sym typeface="Wingdings" panose="05000000000000000000" pitchFamily="2" charset="2"/>
              </a:rPr>
              <a:t>fluvestre</a:t>
            </a:r>
            <a:r>
              <a:rPr lang="fr-FR" sz="1600" b="1" dirty="0" smtClean="0">
                <a:solidFill>
                  <a:schemeClr val="bg2"/>
                </a:solidFill>
                <a:sym typeface="Wingdings" panose="05000000000000000000" pitchFamily="2" charset="2"/>
              </a:rPr>
              <a:t> à l’échelle du Département</a:t>
            </a:r>
            <a:endParaRPr lang="fr-FR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3518"/>
            <a:ext cx="8115250" cy="391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536" y="51470"/>
            <a:ext cx="8513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4387"/>
                </a:solidFill>
              </a:rPr>
              <a:t>Zoom sur le projet de </a:t>
            </a:r>
            <a:r>
              <a:rPr lang="fr-FR" sz="1400" b="1" dirty="0" err="1" smtClean="0">
                <a:solidFill>
                  <a:srgbClr val="004387"/>
                </a:solidFill>
              </a:rPr>
              <a:t>véloroute</a:t>
            </a:r>
            <a:r>
              <a:rPr lang="fr-FR" sz="1400" b="1" dirty="0" smtClean="0">
                <a:solidFill>
                  <a:srgbClr val="004387"/>
                </a:solidFill>
              </a:rPr>
              <a:t> le long du Canal d’Orléans</a:t>
            </a:r>
            <a:endParaRPr lang="fr-FR" sz="1400" b="1" dirty="0">
              <a:solidFill>
                <a:srgbClr val="0043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6715"/>
            <a:ext cx="7248838" cy="33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082" y="3795886"/>
            <a:ext cx="4690310" cy="129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95536" y="51470"/>
            <a:ext cx="8513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4387"/>
                </a:solidFill>
              </a:rPr>
              <a:t>Zoom sur le projet de </a:t>
            </a:r>
            <a:r>
              <a:rPr lang="fr-FR" sz="1400" b="1" dirty="0" err="1" smtClean="0">
                <a:solidFill>
                  <a:srgbClr val="004387"/>
                </a:solidFill>
              </a:rPr>
              <a:t>véloroute</a:t>
            </a:r>
            <a:r>
              <a:rPr lang="fr-FR" sz="1400" b="1" dirty="0" smtClean="0">
                <a:solidFill>
                  <a:srgbClr val="004387"/>
                </a:solidFill>
              </a:rPr>
              <a:t> le long du Canal d’Orléans</a:t>
            </a:r>
            <a:endParaRPr lang="fr-FR" sz="1400" b="1" dirty="0">
              <a:solidFill>
                <a:srgbClr val="0043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3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95536" y="51470"/>
            <a:ext cx="8513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4387"/>
                </a:solidFill>
              </a:rPr>
              <a:t>Création d’un produit touristique : le Loiret au fil de l’eau</a:t>
            </a:r>
            <a:endParaRPr lang="fr-FR" sz="1400" b="1" dirty="0">
              <a:solidFill>
                <a:srgbClr val="004387"/>
              </a:solidFill>
            </a:endParaRPr>
          </a:p>
        </p:txBody>
      </p:sp>
      <p:pic>
        <p:nvPicPr>
          <p:cNvPr id="6" name="Picture 4" descr="T:\MISS_DEV_GEST\Canal d'Orléans-Triangle d'eau\Projet touristique\Nom + visuel\Logo Loiret au fil de l'ea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t="25966" r="24614" b="23378"/>
          <a:stretch/>
        </p:blipFill>
        <p:spPr bwMode="auto">
          <a:xfrm>
            <a:off x="1753448" y="483518"/>
            <a:ext cx="5770880" cy="409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89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95536" y="51470"/>
            <a:ext cx="8513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4387"/>
                </a:solidFill>
              </a:rPr>
              <a:t>Mise en tourisme du produit Loiret au fil de l’eau</a:t>
            </a:r>
            <a:endParaRPr lang="fr-FR" sz="1400" b="1" dirty="0">
              <a:solidFill>
                <a:srgbClr val="004387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551" y="1310446"/>
            <a:ext cx="85088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fr-FR" sz="1800" b="1" dirty="0" smtClean="0">
                <a:solidFill>
                  <a:schemeClr val="bg2"/>
                </a:solidFill>
              </a:rPr>
              <a:t>La mise en tourisme du territoire</a:t>
            </a:r>
          </a:p>
          <a:p>
            <a:pPr algn="ctr" hangingPunct="0"/>
            <a:r>
              <a:rPr lang="fr-FR" sz="1800" b="1" dirty="0" smtClean="0">
                <a:solidFill>
                  <a:schemeClr val="bg2"/>
                </a:solidFill>
              </a:rPr>
              <a:t> </a:t>
            </a:r>
          </a:p>
          <a:p>
            <a:pPr algn="ctr" hangingPunct="0"/>
            <a:r>
              <a:rPr lang="fr-FR" sz="1800" b="1" dirty="0" smtClean="0">
                <a:solidFill>
                  <a:schemeClr val="bg2"/>
                </a:solidFill>
              </a:rPr>
              <a:t>Quoi?</a:t>
            </a:r>
          </a:p>
          <a:p>
            <a:pPr algn="ctr" hangingPunct="0"/>
            <a:endParaRPr lang="fr-FR" sz="1800" b="1" dirty="0" smtClean="0">
              <a:solidFill>
                <a:schemeClr val="bg2"/>
              </a:solidFill>
            </a:endParaRPr>
          </a:p>
          <a:p>
            <a:pPr algn="ctr" hangingPunct="0"/>
            <a:r>
              <a:rPr lang="fr-FR" sz="1800" b="1" dirty="0" smtClean="0">
                <a:solidFill>
                  <a:schemeClr val="bg2"/>
                </a:solidFill>
              </a:rPr>
              <a:t>Pourquoi?</a:t>
            </a:r>
            <a:endParaRPr lang="fr-FR" sz="1800" b="1" dirty="0">
              <a:solidFill>
                <a:schemeClr val="bg2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418" y="0"/>
            <a:ext cx="1059582" cy="105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T:\MISS_DEV_GEST\Canal d'Orléans-Triangle d'eau\Projet touristique\Nom + visuel\Logo Loiret au fil de l'eau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t="23194" r="24614" b="23378"/>
          <a:stretch/>
        </p:blipFill>
        <p:spPr bwMode="auto">
          <a:xfrm>
            <a:off x="2915816" y="4097162"/>
            <a:ext cx="1356898" cy="101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04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95536" y="51470"/>
            <a:ext cx="8513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4387"/>
                </a:solidFill>
              </a:rPr>
              <a:t>Mise en tourisme du produit Loiret au fil de l’eau</a:t>
            </a:r>
            <a:endParaRPr lang="fr-FR" sz="1400" b="1" dirty="0">
              <a:solidFill>
                <a:srgbClr val="004387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551" y="843558"/>
            <a:ext cx="8508817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fr-FR" sz="1600" dirty="0" smtClean="0">
                <a:solidFill>
                  <a:schemeClr val="bg2"/>
                </a:solidFill>
              </a:rPr>
              <a:t>En 2017, un diagnostic et une concertation des acteurs a aboutit à un programme d’actions en 4 axes de travail :</a:t>
            </a:r>
          </a:p>
          <a:p>
            <a:pPr hangingPunct="0"/>
            <a:endParaRPr lang="fr-FR" sz="1600" dirty="0" smtClean="0">
              <a:solidFill>
                <a:schemeClr val="bg2"/>
              </a:solidFill>
            </a:endParaRPr>
          </a:p>
          <a:p>
            <a:pPr marL="171450" lvl="0" indent="-171450">
              <a:buFontTx/>
              <a:buChar char="-"/>
            </a:pPr>
            <a:r>
              <a:rPr lang="fr-FR" sz="1600" dirty="0" smtClean="0">
                <a:solidFill>
                  <a:schemeClr val="bg2"/>
                </a:solidFill>
              </a:rPr>
              <a:t>Créer et pérenniser la </a:t>
            </a:r>
            <a:r>
              <a:rPr lang="fr-FR" sz="1600" b="1" dirty="0" smtClean="0">
                <a:solidFill>
                  <a:schemeClr val="bg2"/>
                </a:solidFill>
              </a:rPr>
              <a:t>fédération des acteurs</a:t>
            </a:r>
          </a:p>
          <a:p>
            <a:pPr marL="171450" lvl="0" indent="-171450">
              <a:buFontTx/>
              <a:buChar char="-"/>
            </a:pPr>
            <a:endParaRPr lang="fr-FR" sz="1600" dirty="0" smtClean="0">
              <a:solidFill>
                <a:schemeClr val="bg2"/>
              </a:solidFill>
            </a:endParaRPr>
          </a:p>
          <a:p>
            <a:pPr marL="171450" lvl="0" indent="-171450">
              <a:buFontTx/>
              <a:buChar char="-"/>
            </a:pPr>
            <a:r>
              <a:rPr lang="fr-FR" sz="1600" dirty="0" smtClean="0">
                <a:solidFill>
                  <a:schemeClr val="bg2"/>
                </a:solidFill>
              </a:rPr>
              <a:t>Définir un </a:t>
            </a:r>
            <a:r>
              <a:rPr lang="fr-FR" sz="1600" b="1" dirty="0" smtClean="0">
                <a:solidFill>
                  <a:schemeClr val="bg2"/>
                </a:solidFill>
              </a:rPr>
              <a:t>positionnement différenciant </a:t>
            </a:r>
            <a:r>
              <a:rPr lang="fr-FR" sz="1600" dirty="0" smtClean="0">
                <a:solidFill>
                  <a:schemeClr val="bg2"/>
                </a:solidFill>
              </a:rPr>
              <a:t>et un plan de communication</a:t>
            </a:r>
          </a:p>
          <a:p>
            <a:pPr marL="171450" lvl="0" indent="-171450">
              <a:buFontTx/>
              <a:buChar char="-"/>
            </a:pPr>
            <a:endParaRPr lang="fr-FR" sz="1600" dirty="0" smtClean="0">
              <a:solidFill>
                <a:schemeClr val="bg2"/>
              </a:solidFill>
            </a:endParaRPr>
          </a:p>
          <a:p>
            <a:pPr marL="171450" lvl="0" indent="-171450">
              <a:buFontTx/>
              <a:buChar char="-"/>
            </a:pPr>
            <a:r>
              <a:rPr lang="fr-FR" sz="1600" dirty="0" smtClean="0">
                <a:solidFill>
                  <a:schemeClr val="bg2"/>
                </a:solidFill>
              </a:rPr>
              <a:t>Aménager et implanter des équipements répondant aux attentes des publics cibles (population locale et visiteurs extérieurs) : </a:t>
            </a:r>
            <a:r>
              <a:rPr lang="fr-FR" sz="1600" b="1" dirty="0" smtClean="0">
                <a:solidFill>
                  <a:schemeClr val="bg2"/>
                </a:solidFill>
              </a:rPr>
              <a:t>équipements fondamentaux </a:t>
            </a:r>
            <a:r>
              <a:rPr lang="fr-FR" sz="1600" dirty="0" smtClean="0">
                <a:solidFill>
                  <a:schemeClr val="bg2"/>
                </a:solidFill>
              </a:rPr>
              <a:t>(mobilier, signalétique, …) et </a:t>
            </a:r>
            <a:r>
              <a:rPr lang="fr-FR" sz="1600" b="1" dirty="0" smtClean="0">
                <a:solidFill>
                  <a:schemeClr val="bg2"/>
                </a:solidFill>
              </a:rPr>
              <a:t>fil conducteur de découverte </a:t>
            </a:r>
          </a:p>
          <a:p>
            <a:pPr marL="171450" lvl="0" indent="-171450">
              <a:buFontTx/>
              <a:buChar char="-"/>
            </a:pPr>
            <a:endParaRPr lang="fr-FR" sz="1600" dirty="0" smtClean="0">
              <a:solidFill>
                <a:schemeClr val="bg2"/>
              </a:solidFill>
            </a:endParaRPr>
          </a:p>
          <a:p>
            <a:pPr lvl="0"/>
            <a:r>
              <a:rPr lang="fr-FR" sz="1600" dirty="0" smtClean="0">
                <a:solidFill>
                  <a:schemeClr val="bg2"/>
                </a:solidFill>
              </a:rPr>
              <a:t>- </a:t>
            </a:r>
            <a:r>
              <a:rPr lang="fr-FR" sz="1600" b="1" dirty="0" smtClean="0">
                <a:solidFill>
                  <a:schemeClr val="bg2"/>
                </a:solidFill>
              </a:rPr>
              <a:t>Structurer des produits touristiques différenciant</a:t>
            </a:r>
            <a:r>
              <a:rPr lang="fr-FR" sz="1600" dirty="0" smtClean="0">
                <a:solidFill>
                  <a:schemeClr val="bg2"/>
                </a:solidFill>
              </a:rPr>
              <a:t> : jeux de découverte, animations, services, activités et expériences touristiques, bases de loisirs</a:t>
            </a:r>
            <a:endParaRPr lang="fr-FR" sz="1600" dirty="0">
              <a:solidFill>
                <a:schemeClr val="bg2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418" y="0"/>
            <a:ext cx="1059582" cy="105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T:\MISS_DEV_GEST\Canal d'Orléans-Triangle d'eau\Projet touristique\Nom + visuel\Logo Loiret au fil de l'eau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t="23194" r="24614" b="23378"/>
          <a:stretch/>
        </p:blipFill>
        <p:spPr bwMode="auto">
          <a:xfrm>
            <a:off x="2915816" y="4097162"/>
            <a:ext cx="1356898" cy="101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79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95536" y="51470"/>
            <a:ext cx="8513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4387"/>
                </a:solidFill>
              </a:rPr>
              <a:t>Future gouvernance touristique</a:t>
            </a:r>
            <a:endParaRPr lang="fr-FR" sz="1400" b="1" dirty="0">
              <a:solidFill>
                <a:srgbClr val="004387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9551" y="843558"/>
            <a:ext cx="850881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hangingPunct="0">
              <a:buClr>
                <a:srgbClr val="00A0C8"/>
              </a:buClr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chemeClr val="bg2"/>
                </a:solidFill>
              </a:rPr>
              <a:t>Nécessité de définir un </a:t>
            </a:r>
            <a:r>
              <a:rPr lang="fr-FR" sz="1600" b="1" dirty="0" smtClean="0">
                <a:solidFill>
                  <a:schemeClr val="bg2"/>
                </a:solidFill>
              </a:rPr>
              <a:t>modèle de gouvernance </a:t>
            </a:r>
            <a:r>
              <a:rPr lang="fr-FR" sz="1600" dirty="0" smtClean="0">
                <a:solidFill>
                  <a:schemeClr val="bg2"/>
                </a:solidFill>
              </a:rPr>
              <a:t>associant le Département et les territoires à l’échelle du Loiret au fil de l’eau</a:t>
            </a:r>
          </a:p>
          <a:p>
            <a:pPr marL="285750" indent="-285750" hangingPunct="0">
              <a:buClr>
                <a:srgbClr val="00A0C8"/>
              </a:buClr>
              <a:buFont typeface="Wingdings" panose="05000000000000000000" pitchFamily="2" charset="2"/>
              <a:buChar char="Ø"/>
            </a:pPr>
            <a:endParaRPr lang="fr-FR" sz="1600" dirty="0" smtClean="0">
              <a:solidFill>
                <a:schemeClr val="bg2"/>
              </a:solidFill>
            </a:endParaRPr>
          </a:p>
          <a:p>
            <a:pPr marL="285750" indent="-285750" hangingPunct="0">
              <a:buClr>
                <a:srgbClr val="00A0C8"/>
              </a:buClr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bg2"/>
              </a:solidFill>
            </a:endParaRPr>
          </a:p>
          <a:p>
            <a:pPr marL="285750" indent="-285750" hangingPunct="0">
              <a:buClr>
                <a:srgbClr val="00A0C8"/>
              </a:buClr>
              <a:buFont typeface="Wingdings" panose="05000000000000000000" pitchFamily="2" charset="2"/>
              <a:buChar char="Ø"/>
            </a:pPr>
            <a:endParaRPr lang="fr-FR" sz="1600" dirty="0" smtClean="0">
              <a:solidFill>
                <a:schemeClr val="bg2"/>
              </a:solidFill>
            </a:endParaRPr>
          </a:p>
          <a:p>
            <a:pPr marL="285750" indent="-285750" hangingPunct="0">
              <a:buClr>
                <a:srgbClr val="00A0C8"/>
              </a:buClr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bg2"/>
              </a:solidFill>
            </a:endParaRPr>
          </a:p>
          <a:p>
            <a:pPr marL="285750" indent="-285750" hangingPunct="0">
              <a:buClr>
                <a:srgbClr val="00A0C8"/>
              </a:buClr>
              <a:buFont typeface="Wingdings" panose="05000000000000000000" pitchFamily="2" charset="2"/>
              <a:buChar char="Ø"/>
            </a:pPr>
            <a:endParaRPr lang="fr-FR" sz="1600" dirty="0" smtClean="0">
              <a:solidFill>
                <a:schemeClr val="bg2"/>
              </a:solidFill>
            </a:endParaRPr>
          </a:p>
          <a:p>
            <a:pPr marL="285750" indent="-285750" hangingPunct="0">
              <a:buClr>
                <a:srgbClr val="00A0C8"/>
              </a:buClr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bg2"/>
              </a:solidFill>
            </a:endParaRPr>
          </a:p>
          <a:p>
            <a:pPr marL="285750" indent="-285750" hangingPunct="0">
              <a:buClr>
                <a:srgbClr val="00A0C8"/>
              </a:buClr>
              <a:buFont typeface="Wingdings" panose="05000000000000000000" pitchFamily="2" charset="2"/>
              <a:buChar char="Ø"/>
            </a:pPr>
            <a:endParaRPr lang="fr-FR" sz="1600" dirty="0" smtClean="0">
              <a:solidFill>
                <a:schemeClr val="bg2"/>
              </a:solidFill>
            </a:endParaRPr>
          </a:p>
          <a:p>
            <a:pPr marL="285750" indent="-285750" hangingPunct="0">
              <a:buClr>
                <a:srgbClr val="00A0C8"/>
              </a:buClr>
              <a:buFont typeface="Wingdings" panose="05000000000000000000" pitchFamily="2" charset="2"/>
              <a:buChar char="Ø"/>
            </a:pPr>
            <a:endParaRPr lang="fr-FR" sz="1600" dirty="0">
              <a:solidFill>
                <a:schemeClr val="bg2"/>
              </a:solidFill>
            </a:endParaRPr>
          </a:p>
          <a:p>
            <a:pPr marL="285750" indent="-285750" hangingPunct="0">
              <a:buClr>
                <a:srgbClr val="00A0C8"/>
              </a:buClr>
              <a:buFont typeface="Wingdings" panose="05000000000000000000" pitchFamily="2" charset="2"/>
              <a:buChar char="Ø"/>
            </a:pPr>
            <a:r>
              <a:rPr lang="fr-FR" sz="1600" dirty="0" smtClean="0">
                <a:solidFill>
                  <a:schemeClr val="bg2"/>
                </a:solidFill>
              </a:rPr>
              <a:t>Travail à venir dans le cadre de la </a:t>
            </a:r>
            <a:r>
              <a:rPr lang="fr-FR" sz="1600" b="1" dirty="0" smtClean="0">
                <a:solidFill>
                  <a:schemeClr val="bg2"/>
                </a:solidFill>
              </a:rPr>
              <a:t>mission de la SCET</a:t>
            </a:r>
            <a:endParaRPr lang="fr-FR" sz="1600" b="1" dirty="0">
              <a:solidFill>
                <a:schemeClr val="bg2"/>
              </a:solidFill>
            </a:endParaRPr>
          </a:p>
        </p:txBody>
      </p:sp>
      <p:pic>
        <p:nvPicPr>
          <p:cNvPr id="4" name="Picture 4" descr="T:\MISS_DEV_GEST\Canal d'Orléans-Triangle d'eau\Projet touristique\Nom + visuel\Logo Loiret au fil de l'ea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t="23194" r="24614" b="23378"/>
          <a:stretch/>
        </p:blipFill>
        <p:spPr bwMode="auto">
          <a:xfrm>
            <a:off x="2915816" y="4127906"/>
            <a:ext cx="1356898" cy="101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:\MISS_DEV_GEST\Canal d'Orléans-Triangle d'eau\Projet touristique\Nom + visuel\Logo Loiret au fil de l'ea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4" t="23194" r="24614" b="23378"/>
          <a:stretch/>
        </p:blipFill>
        <p:spPr bwMode="auto">
          <a:xfrm>
            <a:off x="2915816" y="4097162"/>
            <a:ext cx="1356898" cy="101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Résultat de recherche d'images pour &quot;gouvernance&quot;"/>
          <p:cNvSpPr>
            <a:spLocks noChangeAspect="1" noChangeArrowheads="1"/>
          </p:cNvSpPr>
          <p:nvPr/>
        </p:nvSpPr>
        <p:spPr bwMode="auto">
          <a:xfrm>
            <a:off x="200025" y="-1012825"/>
            <a:ext cx="26289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47" y="1203598"/>
            <a:ext cx="2628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27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standard-loiret">
  <a:themeElements>
    <a:clrScheme name="CG45 1">
      <a:dk1>
        <a:srgbClr val="000000"/>
      </a:dk1>
      <a:lt1>
        <a:srgbClr val="FFFFFF"/>
      </a:lt1>
      <a:dk2>
        <a:srgbClr val="C0C0C0"/>
      </a:dk2>
      <a:lt2>
        <a:srgbClr val="FF9900"/>
      </a:lt2>
      <a:accent1>
        <a:srgbClr val="0A55A0"/>
      </a:accent1>
      <a:accent2>
        <a:srgbClr val="0A3C91"/>
      </a:accent2>
      <a:accent3>
        <a:srgbClr val="DCDCDC"/>
      </a:accent3>
      <a:accent4>
        <a:srgbClr val="DADADA"/>
      </a:accent4>
      <a:accent5>
        <a:srgbClr val="AAB4CD"/>
      </a:accent5>
      <a:accent6>
        <a:srgbClr val="083583"/>
      </a:accent6>
      <a:hlink>
        <a:srgbClr val="00A0C8"/>
      </a:hlink>
      <a:folHlink>
        <a:srgbClr val="132581"/>
      </a:folHlink>
    </a:clrScheme>
    <a:fontScheme name="CG45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CG45 1">
        <a:dk1>
          <a:srgbClr val="000000"/>
        </a:dk1>
        <a:lt1>
          <a:srgbClr val="FFFFFF"/>
        </a:lt1>
        <a:dk2>
          <a:srgbClr val="C0C0C0"/>
        </a:dk2>
        <a:lt2>
          <a:srgbClr val="FF9900"/>
        </a:lt2>
        <a:accent1>
          <a:srgbClr val="0A55A0"/>
        </a:accent1>
        <a:accent2>
          <a:srgbClr val="0A3C91"/>
        </a:accent2>
        <a:accent3>
          <a:srgbClr val="DCDCDC"/>
        </a:accent3>
        <a:accent4>
          <a:srgbClr val="DADADA"/>
        </a:accent4>
        <a:accent5>
          <a:srgbClr val="AAB4CD"/>
        </a:accent5>
        <a:accent6>
          <a:srgbClr val="083583"/>
        </a:accent6>
        <a:hlink>
          <a:srgbClr val="00A0C8"/>
        </a:hlink>
        <a:folHlink>
          <a:srgbClr val="13258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powerpoint-standard-loiret</Template>
  <TotalTime>100</TotalTime>
  <Words>182</Words>
  <Application>Microsoft Office PowerPoint</Application>
  <PresentationFormat>Affichage à l'écran (16:9)</PresentationFormat>
  <Paragraphs>71</Paragraphs>
  <Slides>10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powerpoint-standard-loiret</vt:lpstr>
      <vt:lpstr>Le Loiret au fil de l’eau LOIRE&amp;CANAUX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CG45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"durandac"</dc:creator>
  <cp:lastModifiedBy>DURAND Charlotte</cp:lastModifiedBy>
  <cp:revision>15</cp:revision>
  <dcterms:created xsi:type="dcterms:W3CDTF">2019-09-16T14:13:04Z</dcterms:created>
  <dcterms:modified xsi:type="dcterms:W3CDTF">2019-09-19T14:09:09Z</dcterms:modified>
</cp:coreProperties>
</file>