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 id="2147483665" r:id="rId3"/>
    <p:sldMasterId id="2147483667" r:id="rId4"/>
    <p:sldMasterId id="2147483670" r:id="rId5"/>
  </p:sldMasterIdLst>
  <p:notesMasterIdLst>
    <p:notesMasterId r:id="rId30"/>
  </p:notesMasterIdLst>
  <p:handoutMasterIdLst>
    <p:handoutMasterId r:id="rId31"/>
  </p:handoutMasterIdLst>
  <p:sldIdLst>
    <p:sldId id="260" r:id="rId6"/>
    <p:sldId id="364" r:id="rId7"/>
    <p:sldId id="354" r:id="rId8"/>
    <p:sldId id="365" r:id="rId9"/>
    <p:sldId id="335" r:id="rId10"/>
    <p:sldId id="361" r:id="rId11"/>
    <p:sldId id="360" r:id="rId12"/>
    <p:sldId id="366" r:id="rId13"/>
    <p:sldId id="367" r:id="rId14"/>
    <p:sldId id="368" r:id="rId15"/>
    <p:sldId id="372" r:id="rId16"/>
    <p:sldId id="526" r:id="rId17"/>
    <p:sldId id="369" r:id="rId18"/>
    <p:sldId id="371" r:id="rId19"/>
    <p:sldId id="374" r:id="rId20"/>
    <p:sldId id="373" r:id="rId21"/>
    <p:sldId id="375" r:id="rId22"/>
    <p:sldId id="376" r:id="rId23"/>
    <p:sldId id="527" r:id="rId24"/>
    <p:sldId id="529" r:id="rId25"/>
    <p:sldId id="530" r:id="rId26"/>
    <p:sldId id="531" r:id="rId27"/>
    <p:sldId id="532" r:id="rId28"/>
    <p:sldId id="344" r:id="rId2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4BBCE8-7685-8353-7E1B-0F654C058B33}" name="CLOAREC Maelle" initials="CM" userId="S::maelle.cloarec@centrevaldeloire.fr::e16a1f72-1c01-4dfb-835f-b58ceaf359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BERT Carole" initials="HC" lastIdx="5" clrIdx="0">
    <p:extLst>
      <p:ext uri="{19B8F6BF-5375-455C-9EA6-DF929625EA0E}">
        <p15:presenceInfo xmlns:p15="http://schemas.microsoft.com/office/powerpoint/2012/main" userId="S::carole.hebert@centrevaldeloire.fr::53bd20f9-5ff7-4d7f-8323-3dc71c1fe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AB5"/>
    <a:srgbClr val="2862AA"/>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116724-D698-4F92-AAF9-23D8FC6E1EBA}" v="7" dt="2023-05-02T09:30:00.891"/>
    <p1510:client id="{F4C95537-CC0F-4E99-8ABC-9D2670DCCE0A}" v="2525" dt="2023-05-02T15:01:13.67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6732F94-097D-4A19-BED3-91E35A44D1FE}"/>
              </a:ext>
            </a:extLst>
          </p:cNvPr>
          <p:cNvSpPr>
            <a:spLocks noGrp="1"/>
          </p:cNvSpPr>
          <p:nvPr>
            <p:ph type="hdr" sz="quarter"/>
          </p:nvPr>
        </p:nvSpPr>
        <p:spPr>
          <a:xfrm>
            <a:off x="0" y="0"/>
            <a:ext cx="2946400" cy="496888"/>
          </a:xfrm>
          <a:prstGeom prst="rect">
            <a:avLst/>
          </a:prstGeom>
        </p:spPr>
        <p:txBody>
          <a:bodyPr vert="horz" lIns="91438" tIns="45719" rIns="91438" bIns="45719"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040B4FE-A2A1-40C4-A224-1CC8B7F5F2A4}"/>
              </a:ext>
            </a:extLst>
          </p:cNvPr>
          <p:cNvSpPr>
            <a:spLocks noGrp="1"/>
          </p:cNvSpPr>
          <p:nvPr>
            <p:ph type="dt" sz="quarter" idx="1"/>
          </p:nvPr>
        </p:nvSpPr>
        <p:spPr>
          <a:xfrm>
            <a:off x="3849689" y="0"/>
            <a:ext cx="2946400" cy="496888"/>
          </a:xfrm>
          <a:prstGeom prst="rect">
            <a:avLst/>
          </a:prstGeom>
        </p:spPr>
        <p:txBody>
          <a:bodyPr vert="horz" lIns="91438" tIns="45719" rIns="91438" bIns="45719" rtlCol="0"/>
          <a:lstStyle>
            <a:lvl1pPr algn="r">
              <a:defRPr sz="1200"/>
            </a:lvl1pPr>
          </a:lstStyle>
          <a:p>
            <a:fld id="{CF410308-8991-4520-AC29-CDB8BF205223}" type="datetimeFigureOut">
              <a:rPr lang="fr-FR" smtClean="0"/>
              <a:t>02/11/2023</a:t>
            </a:fld>
            <a:endParaRPr lang="fr-FR"/>
          </a:p>
        </p:txBody>
      </p:sp>
      <p:sp>
        <p:nvSpPr>
          <p:cNvPr id="4" name="Espace réservé du pied de page 3">
            <a:extLst>
              <a:ext uri="{FF2B5EF4-FFF2-40B4-BE49-F238E27FC236}">
                <a16:creationId xmlns:a16="http://schemas.microsoft.com/office/drawing/2014/main" id="{27E07324-D6D9-443C-A274-C75370F7B787}"/>
              </a:ext>
            </a:extLst>
          </p:cNvPr>
          <p:cNvSpPr>
            <a:spLocks noGrp="1"/>
          </p:cNvSpPr>
          <p:nvPr>
            <p:ph type="ftr" sz="quarter" idx="2"/>
          </p:nvPr>
        </p:nvSpPr>
        <p:spPr>
          <a:xfrm>
            <a:off x="0" y="9429750"/>
            <a:ext cx="2946400" cy="496888"/>
          </a:xfrm>
          <a:prstGeom prst="rect">
            <a:avLst/>
          </a:prstGeom>
        </p:spPr>
        <p:txBody>
          <a:bodyPr vert="horz" lIns="91438" tIns="45719" rIns="91438" bIns="45719" rtlCol="0" anchor="b"/>
          <a:lstStyle>
            <a:lvl1pPr algn="l">
              <a:defRPr sz="1200"/>
            </a:lvl1pPr>
          </a:lstStyle>
          <a:p>
            <a:r>
              <a:rPr lang="fr-FR"/>
              <a:t>Septembre 2020</a:t>
            </a:r>
          </a:p>
        </p:txBody>
      </p:sp>
      <p:sp>
        <p:nvSpPr>
          <p:cNvPr id="5" name="Espace réservé du numéro de diapositive 4">
            <a:extLst>
              <a:ext uri="{FF2B5EF4-FFF2-40B4-BE49-F238E27FC236}">
                <a16:creationId xmlns:a16="http://schemas.microsoft.com/office/drawing/2014/main" id="{5286EAB2-EC24-4AEA-B92F-C89A9352BF8D}"/>
              </a:ext>
            </a:extLst>
          </p:cNvPr>
          <p:cNvSpPr>
            <a:spLocks noGrp="1"/>
          </p:cNvSpPr>
          <p:nvPr>
            <p:ph type="sldNum" sz="quarter" idx="3"/>
          </p:nvPr>
        </p:nvSpPr>
        <p:spPr>
          <a:xfrm>
            <a:off x="3849689" y="9429750"/>
            <a:ext cx="2946400" cy="496888"/>
          </a:xfrm>
          <a:prstGeom prst="rect">
            <a:avLst/>
          </a:prstGeom>
        </p:spPr>
        <p:txBody>
          <a:bodyPr vert="horz" lIns="91438" tIns="45719" rIns="91438" bIns="45719" rtlCol="0" anchor="b"/>
          <a:lstStyle>
            <a:lvl1pPr algn="r">
              <a:defRPr sz="1200"/>
            </a:lvl1pPr>
          </a:lstStyle>
          <a:p>
            <a:fld id="{BC36198F-0ACB-42CA-8F81-3EDD0E2B1246}" type="slidenum">
              <a:rPr lang="fr-FR" smtClean="0"/>
              <a:t>‹N°›</a:t>
            </a:fld>
            <a:endParaRPr lang="fr-FR"/>
          </a:p>
        </p:txBody>
      </p:sp>
    </p:spTree>
    <p:extLst>
      <p:ext uri="{BB962C8B-B14F-4D97-AF65-F5344CB8AC3E}">
        <p14:creationId xmlns:p14="http://schemas.microsoft.com/office/powerpoint/2010/main" val="20450131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38" tIns="45719" rIns="91438" bIns="45719"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38" tIns="45719" rIns="91438" bIns="45719" rtlCol="0"/>
          <a:lstStyle>
            <a:lvl1pPr algn="r">
              <a:defRPr sz="1200"/>
            </a:lvl1pPr>
          </a:lstStyle>
          <a:p>
            <a:fld id="{81F1ED55-54D7-40FB-942D-2CA3EB8726C2}" type="datetimeFigureOut">
              <a:rPr lang="fr-FR" smtClean="0"/>
              <a:t>02/11/2023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8" tIns="45719" rIns="91438" bIns="45719"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38" tIns="45719" rIns="91438" bIns="4571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8055"/>
          </a:xfrm>
          <a:prstGeom prst="rect">
            <a:avLst/>
          </a:prstGeom>
        </p:spPr>
        <p:txBody>
          <a:bodyPr vert="horz" lIns="91438" tIns="45719" rIns="91438" bIns="45719" rtlCol="0" anchor="b"/>
          <a:lstStyle>
            <a:lvl1pPr algn="l">
              <a:defRPr sz="1200"/>
            </a:lvl1pPr>
          </a:lstStyle>
          <a:p>
            <a:r>
              <a:rPr lang="fr-FR"/>
              <a:t>Septembre 2020</a:t>
            </a: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38" tIns="45719" rIns="91438" bIns="45719" rtlCol="0" anchor="b"/>
          <a:lstStyle>
            <a:lvl1pPr algn="r">
              <a:defRPr sz="1200"/>
            </a:lvl1pPr>
          </a:lstStyle>
          <a:p>
            <a:fld id="{C26446D6-79B4-45BA-9371-B201491AE000}" type="slidenum">
              <a:rPr lang="fr-FR" smtClean="0"/>
              <a:t>‹N°›</a:t>
            </a:fld>
            <a:endParaRPr lang="fr-FR"/>
          </a:p>
        </p:txBody>
      </p:sp>
    </p:spTree>
    <p:extLst>
      <p:ext uri="{BB962C8B-B14F-4D97-AF65-F5344CB8AC3E}">
        <p14:creationId xmlns:p14="http://schemas.microsoft.com/office/powerpoint/2010/main" val="98886460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1</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D19FD289-A59A-4494-A20D-441C87C99455}"/>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B10720DF-83A8-4FAE-ADC6-A3D99ACD2A98}"/>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2335534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13</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4168633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14</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288874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16</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2580906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17</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3690550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19</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47966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20</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3766656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21</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317268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23</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1258409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24</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333252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2</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3E9C289D-3FDF-4F57-AD0C-09A90FAFAD33}"/>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B315E570-5B47-42BA-92B9-CED6D247347D}"/>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409722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3</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3E9C289D-3FDF-4F57-AD0C-09A90FAFAD33}"/>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B315E570-5B47-42BA-92B9-CED6D247347D}"/>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323527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5</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94904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6</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1211859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7</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89983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9</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3526120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10</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169525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81">
              <a:defRPr/>
            </a:pPr>
            <a:fld id="{C9D15D35-8CDC-4D0C-9253-C8AC7CBA8B20}" type="slidenum">
              <a:rPr lang="fr-FR">
                <a:solidFill>
                  <a:prstClr val="black"/>
                </a:solidFill>
                <a:latin typeface="Calibri" panose="020F0502020204030204"/>
              </a:rPr>
              <a:pPr defTabSz="914381">
                <a:defRPr/>
              </a:pPr>
              <a:t>11</a:t>
            </a:fld>
            <a:endParaRPr lang="fr-FR">
              <a:solidFill>
                <a:prstClr val="black"/>
              </a:solidFill>
              <a:latin typeface="Calibri" panose="020F0502020204030204"/>
            </a:endParaRPr>
          </a:p>
        </p:txBody>
      </p:sp>
      <p:sp>
        <p:nvSpPr>
          <p:cNvPr id="5" name="Espace réservé du pied de page 4">
            <a:extLst>
              <a:ext uri="{FF2B5EF4-FFF2-40B4-BE49-F238E27FC236}">
                <a16:creationId xmlns:a16="http://schemas.microsoft.com/office/drawing/2014/main" id="{FC69A9A0-7F8B-4329-807B-972872BAAE62}"/>
              </a:ext>
            </a:extLst>
          </p:cNvPr>
          <p:cNvSpPr>
            <a:spLocks noGrp="1"/>
          </p:cNvSpPr>
          <p:nvPr>
            <p:ph type="ftr" sz="quarter" idx="4"/>
          </p:nvPr>
        </p:nvSpPr>
        <p:spPr/>
        <p:txBody>
          <a:bodyPr/>
          <a:lstStyle/>
          <a:p>
            <a:r>
              <a:rPr lang="fr-FR"/>
              <a:t>Septembre 2020</a:t>
            </a:r>
          </a:p>
        </p:txBody>
      </p:sp>
      <p:sp>
        <p:nvSpPr>
          <p:cNvPr id="6" name="Espace réservé de l'en-tête 5">
            <a:extLst>
              <a:ext uri="{FF2B5EF4-FFF2-40B4-BE49-F238E27FC236}">
                <a16:creationId xmlns:a16="http://schemas.microsoft.com/office/drawing/2014/main" id="{70E7B168-45F9-43C1-9FC7-4C6CD533FBFA}"/>
              </a:ext>
            </a:extLst>
          </p:cNvPr>
          <p:cNvSpPr>
            <a:spLocks noGrp="1"/>
          </p:cNvSpPr>
          <p:nvPr>
            <p:ph type="hdr" sz="quarter"/>
          </p:nvPr>
        </p:nvSpPr>
        <p:spPr/>
        <p:txBody>
          <a:bodyPr/>
          <a:lstStyle/>
          <a:p>
            <a:endParaRPr lang="fr-FR"/>
          </a:p>
        </p:txBody>
      </p:sp>
    </p:spTree>
    <p:extLst>
      <p:ext uri="{BB962C8B-B14F-4D97-AF65-F5344CB8AC3E}">
        <p14:creationId xmlns:p14="http://schemas.microsoft.com/office/powerpoint/2010/main" val="2582385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texte 4"/>
          <p:cNvSpPr>
            <a:spLocks noGrp="1"/>
          </p:cNvSpPr>
          <p:nvPr>
            <p:ph type="body" sz="quarter" idx="12" hasCustomPrompt="1"/>
          </p:nvPr>
        </p:nvSpPr>
        <p:spPr>
          <a:xfrm>
            <a:off x="623392" y="5157192"/>
            <a:ext cx="10273141" cy="648072"/>
          </a:xfrm>
          <a:prstGeom prst="rect">
            <a:avLst/>
          </a:prstGeom>
        </p:spPr>
        <p:txBody>
          <a:bodyPr/>
          <a:lstStyle>
            <a:lvl1pPr marL="457189" marR="0" indent="-457189" algn="ctr" defTabSz="1219170" rtl="0" eaLnBrk="1" fontAlgn="auto" latinLnBrk="0" hangingPunct="1">
              <a:lnSpc>
                <a:spcPct val="100000"/>
              </a:lnSpc>
              <a:spcBef>
                <a:spcPct val="20000"/>
              </a:spcBef>
              <a:spcAft>
                <a:spcPts val="0"/>
              </a:spcAft>
              <a:buClrTx/>
              <a:buSzTx/>
              <a:buFontTx/>
              <a:buBlip>
                <a:blip r:embed="rId2"/>
              </a:buBlip>
              <a:tabLst/>
              <a:defRPr sz="3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accent2">
                    <a:lumMod val="75000"/>
                  </a:schemeClr>
                </a:solidFill>
              </a:defRPr>
            </a:lvl2pPr>
            <a:lvl3pPr algn="r">
              <a:defRPr>
                <a:solidFill>
                  <a:schemeClr val="accent2">
                    <a:lumMod val="75000"/>
                  </a:schemeClr>
                </a:solidFill>
              </a:defRPr>
            </a:lvl3pPr>
            <a:lvl4pPr algn="r">
              <a:defRPr>
                <a:solidFill>
                  <a:schemeClr val="accent2">
                    <a:lumMod val="75000"/>
                  </a:schemeClr>
                </a:solidFill>
              </a:defRPr>
            </a:lvl4pPr>
            <a:lvl5pPr algn="r">
              <a:defRPr>
                <a:solidFill>
                  <a:schemeClr val="accent2">
                    <a:lumMod val="75000"/>
                  </a:schemeClr>
                </a:solidFill>
              </a:defRPr>
            </a:lvl5pPr>
          </a:lstStyle>
          <a:p>
            <a:pPr lvl="0"/>
            <a:r>
              <a:rPr lang="fr-FR"/>
              <a:t>ICI VOTRE TITRE</a:t>
            </a:r>
          </a:p>
        </p:txBody>
      </p:sp>
    </p:spTree>
    <p:extLst>
      <p:ext uri="{BB962C8B-B14F-4D97-AF65-F5344CB8AC3E}">
        <p14:creationId xmlns:p14="http://schemas.microsoft.com/office/powerpoint/2010/main" val="1112348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EE68E-AF98-D4E6-4E8C-992E90D7B3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A467B43-67B8-B033-462F-28E47C880B7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F228428-E6B0-833D-F262-0D86AF3B259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F1E8051-5EA3-1A28-CC40-8EBA386E050B}"/>
              </a:ext>
            </a:extLst>
          </p:cNvPr>
          <p:cNvSpPr>
            <a:spLocks noGrp="1"/>
          </p:cNvSpPr>
          <p:nvPr>
            <p:ph type="dt" sz="half" idx="10"/>
          </p:nvPr>
        </p:nvSpPr>
        <p:spPr/>
        <p:txBody>
          <a:bodyPr/>
          <a:lstStyle/>
          <a:p>
            <a:fld id="{3C5EED1B-9C6D-430E-9FBC-7D8D39999114}" type="datetimeFigureOut">
              <a:rPr lang="fr-FR" smtClean="0"/>
              <a:t>02/11/2023</a:t>
            </a:fld>
            <a:endParaRPr lang="fr-FR"/>
          </a:p>
        </p:txBody>
      </p:sp>
      <p:sp>
        <p:nvSpPr>
          <p:cNvPr id="6" name="Espace réservé du pied de page 5">
            <a:extLst>
              <a:ext uri="{FF2B5EF4-FFF2-40B4-BE49-F238E27FC236}">
                <a16:creationId xmlns:a16="http://schemas.microsoft.com/office/drawing/2014/main" id="{0E78E16C-F838-E650-7231-F6CFFDAFCE7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067F54A-542A-CFD5-A147-9B92E2E2C366}"/>
              </a:ext>
            </a:extLst>
          </p:cNvPr>
          <p:cNvSpPr>
            <a:spLocks noGrp="1"/>
          </p:cNvSpPr>
          <p:nvPr>
            <p:ph type="sldNum" sz="quarter" idx="12"/>
          </p:nvPr>
        </p:nvSpPr>
        <p:spPr/>
        <p:txBody>
          <a:bodyPr/>
          <a:lstStyle/>
          <a:p>
            <a:fld id="{E8AC37A2-3CC2-4B8C-A481-6F6A5DD15D79}" type="slidenum">
              <a:rPr lang="fr-FR" smtClean="0"/>
              <a:t>‹N°›</a:t>
            </a:fld>
            <a:endParaRPr lang="fr-FR"/>
          </a:p>
        </p:txBody>
      </p:sp>
    </p:spTree>
    <p:extLst>
      <p:ext uri="{BB962C8B-B14F-4D97-AF65-F5344CB8AC3E}">
        <p14:creationId xmlns:p14="http://schemas.microsoft.com/office/powerpoint/2010/main" val="339874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F763C-6FF6-B360-B32C-B35256D3180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3EB2299-7E0A-9387-CAB9-76084C537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27E36A9-380A-F40F-90BB-28E7F43CC16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E35DA39-9D44-BAF3-9F41-4F39B0F3D3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25B5486-CD2E-E036-5AA4-388D1876580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1FA1ABB-21AE-F699-FDD9-08FCD5CC1BC3}"/>
              </a:ext>
            </a:extLst>
          </p:cNvPr>
          <p:cNvSpPr>
            <a:spLocks noGrp="1"/>
          </p:cNvSpPr>
          <p:nvPr>
            <p:ph type="dt" sz="half" idx="10"/>
          </p:nvPr>
        </p:nvSpPr>
        <p:spPr/>
        <p:txBody>
          <a:bodyPr/>
          <a:lstStyle/>
          <a:p>
            <a:fld id="{3C5EED1B-9C6D-430E-9FBC-7D8D39999114}" type="datetimeFigureOut">
              <a:rPr lang="fr-FR" smtClean="0"/>
              <a:t>02/11/2023</a:t>
            </a:fld>
            <a:endParaRPr lang="fr-FR"/>
          </a:p>
        </p:txBody>
      </p:sp>
      <p:sp>
        <p:nvSpPr>
          <p:cNvPr id="8" name="Espace réservé du pied de page 7">
            <a:extLst>
              <a:ext uri="{FF2B5EF4-FFF2-40B4-BE49-F238E27FC236}">
                <a16:creationId xmlns:a16="http://schemas.microsoft.com/office/drawing/2014/main" id="{DE099ED5-F348-A299-E510-31800C10A7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41A26F4-4CA7-C1A2-63F6-176C81E03076}"/>
              </a:ext>
            </a:extLst>
          </p:cNvPr>
          <p:cNvSpPr>
            <a:spLocks noGrp="1"/>
          </p:cNvSpPr>
          <p:nvPr>
            <p:ph type="sldNum" sz="quarter" idx="12"/>
          </p:nvPr>
        </p:nvSpPr>
        <p:spPr/>
        <p:txBody>
          <a:bodyPr/>
          <a:lstStyle/>
          <a:p>
            <a:fld id="{E8AC37A2-3CC2-4B8C-A481-6F6A5DD15D79}" type="slidenum">
              <a:rPr lang="fr-FR" smtClean="0"/>
              <a:t>‹N°›</a:t>
            </a:fld>
            <a:endParaRPr lang="fr-FR"/>
          </a:p>
        </p:txBody>
      </p:sp>
    </p:spTree>
    <p:extLst>
      <p:ext uri="{BB962C8B-B14F-4D97-AF65-F5344CB8AC3E}">
        <p14:creationId xmlns:p14="http://schemas.microsoft.com/office/powerpoint/2010/main" val="3962657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BE920-0B26-D2D5-6487-8200FA1B09C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C22CC4C-EC1C-D3F7-03A3-8506BBA1571E}"/>
              </a:ext>
            </a:extLst>
          </p:cNvPr>
          <p:cNvSpPr>
            <a:spLocks noGrp="1"/>
          </p:cNvSpPr>
          <p:nvPr>
            <p:ph type="dt" sz="half" idx="10"/>
          </p:nvPr>
        </p:nvSpPr>
        <p:spPr/>
        <p:txBody>
          <a:bodyPr/>
          <a:lstStyle/>
          <a:p>
            <a:fld id="{3C5EED1B-9C6D-430E-9FBC-7D8D39999114}" type="datetimeFigureOut">
              <a:rPr lang="fr-FR" smtClean="0"/>
              <a:t>02/11/2023</a:t>
            </a:fld>
            <a:endParaRPr lang="fr-FR"/>
          </a:p>
        </p:txBody>
      </p:sp>
      <p:sp>
        <p:nvSpPr>
          <p:cNvPr id="4" name="Espace réservé du pied de page 3">
            <a:extLst>
              <a:ext uri="{FF2B5EF4-FFF2-40B4-BE49-F238E27FC236}">
                <a16:creationId xmlns:a16="http://schemas.microsoft.com/office/drawing/2014/main" id="{074C4BCA-5CE9-DE38-1F9E-841408912B1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159428E-44F9-8C9D-C5B4-69043D255E80}"/>
              </a:ext>
            </a:extLst>
          </p:cNvPr>
          <p:cNvSpPr>
            <a:spLocks noGrp="1"/>
          </p:cNvSpPr>
          <p:nvPr>
            <p:ph type="sldNum" sz="quarter" idx="12"/>
          </p:nvPr>
        </p:nvSpPr>
        <p:spPr/>
        <p:txBody>
          <a:bodyPr/>
          <a:lstStyle/>
          <a:p>
            <a:fld id="{E8AC37A2-3CC2-4B8C-A481-6F6A5DD15D79}" type="slidenum">
              <a:rPr lang="fr-FR" smtClean="0"/>
              <a:t>‹N°›</a:t>
            </a:fld>
            <a:endParaRPr lang="fr-FR"/>
          </a:p>
        </p:txBody>
      </p:sp>
    </p:spTree>
    <p:extLst>
      <p:ext uri="{BB962C8B-B14F-4D97-AF65-F5344CB8AC3E}">
        <p14:creationId xmlns:p14="http://schemas.microsoft.com/office/powerpoint/2010/main" val="158228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642B90-5AF4-3412-C6EF-3C8FA55BE44D}"/>
              </a:ext>
            </a:extLst>
          </p:cNvPr>
          <p:cNvSpPr>
            <a:spLocks noGrp="1"/>
          </p:cNvSpPr>
          <p:nvPr>
            <p:ph type="dt" sz="half" idx="10"/>
          </p:nvPr>
        </p:nvSpPr>
        <p:spPr/>
        <p:txBody>
          <a:bodyPr/>
          <a:lstStyle/>
          <a:p>
            <a:fld id="{3C5EED1B-9C6D-430E-9FBC-7D8D39999114}" type="datetimeFigureOut">
              <a:rPr lang="fr-FR" smtClean="0"/>
              <a:t>02/11/2023</a:t>
            </a:fld>
            <a:endParaRPr lang="fr-FR"/>
          </a:p>
        </p:txBody>
      </p:sp>
      <p:sp>
        <p:nvSpPr>
          <p:cNvPr id="3" name="Espace réservé du pied de page 2">
            <a:extLst>
              <a:ext uri="{FF2B5EF4-FFF2-40B4-BE49-F238E27FC236}">
                <a16:creationId xmlns:a16="http://schemas.microsoft.com/office/drawing/2014/main" id="{5CF577FB-C568-99FC-EBC4-0C1498EB133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9CD3328-4EA3-18BD-80BC-62446B2CB46A}"/>
              </a:ext>
            </a:extLst>
          </p:cNvPr>
          <p:cNvSpPr>
            <a:spLocks noGrp="1"/>
          </p:cNvSpPr>
          <p:nvPr>
            <p:ph type="sldNum" sz="quarter" idx="12"/>
          </p:nvPr>
        </p:nvSpPr>
        <p:spPr/>
        <p:txBody>
          <a:bodyPr/>
          <a:lstStyle/>
          <a:p>
            <a:fld id="{E8AC37A2-3CC2-4B8C-A481-6F6A5DD15D79}" type="slidenum">
              <a:rPr lang="fr-FR" smtClean="0"/>
              <a:t>‹N°›</a:t>
            </a:fld>
            <a:endParaRPr lang="fr-FR"/>
          </a:p>
        </p:txBody>
      </p:sp>
    </p:spTree>
    <p:extLst>
      <p:ext uri="{BB962C8B-B14F-4D97-AF65-F5344CB8AC3E}">
        <p14:creationId xmlns:p14="http://schemas.microsoft.com/office/powerpoint/2010/main" val="365428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2E8724-5353-046F-87CC-B759BAE5197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7D411F8-A2CD-6E6A-9EA6-5176480DBB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CDBEEB3-AFFB-C6B1-C575-01892D8C5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4CE74BF-5597-F9D3-D5BA-CBDD8234873C}"/>
              </a:ext>
            </a:extLst>
          </p:cNvPr>
          <p:cNvSpPr>
            <a:spLocks noGrp="1"/>
          </p:cNvSpPr>
          <p:nvPr>
            <p:ph type="dt" sz="half" idx="10"/>
          </p:nvPr>
        </p:nvSpPr>
        <p:spPr/>
        <p:txBody>
          <a:bodyPr/>
          <a:lstStyle/>
          <a:p>
            <a:fld id="{3C5EED1B-9C6D-430E-9FBC-7D8D39999114}" type="datetimeFigureOut">
              <a:rPr lang="fr-FR" smtClean="0"/>
              <a:t>02/11/2023</a:t>
            </a:fld>
            <a:endParaRPr lang="fr-FR"/>
          </a:p>
        </p:txBody>
      </p:sp>
      <p:sp>
        <p:nvSpPr>
          <p:cNvPr id="6" name="Espace réservé du pied de page 5">
            <a:extLst>
              <a:ext uri="{FF2B5EF4-FFF2-40B4-BE49-F238E27FC236}">
                <a16:creationId xmlns:a16="http://schemas.microsoft.com/office/drawing/2014/main" id="{21A76E1B-4C63-C9D9-1189-3F51371ED0B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AF515D0-30EA-A151-4DBA-907D9C4C14AF}"/>
              </a:ext>
            </a:extLst>
          </p:cNvPr>
          <p:cNvSpPr>
            <a:spLocks noGrp="1"/>
          </p:cNvSpPr>
          <p:nvPr>
            <p:ph type="sldNum" sz="quarter" idx="12"/>
          </p:nvPr>
        </p:nvSpPr>
        <p:spPr/>
        <p:txBody>
          <a:bodyPr/>
          <a:lstStyle/>
          <a:p>
            <a:fld id="{E8AC37A2-3CC2-4B8C-A481-6F6A5DD15D79}" type="slidenum">
              <a:rPr lang="fr-FR" smtClean="0"/>
              <a:t>‹N°›</a:t>
            </a:fld>
            <a:endParaRPr lang="fr-FR"/>
          </a:p>
        </p:txBody>
      </p:sp>
    </p:spTree>
    <p:extLst>
      <p:ext uri="{BB962C8B-B14F-4D97-AF65-F5344CB8AC3E}">
        <p14:creationId xmlns:p14="http://schemas.microsoft.com/office/powerpoint/2010/main" val="205385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01F297-F7A4-4EA3-466E-59E56F50136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CF702B8-8427-1A04-2364-B6EC47CEB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FE5CFC0-6BC0-3C95-7337-76802E8A4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CCC3295-2A49-DBF7-1CB4-7DFA421062A6}"/>
              </a:ext>
            </a:extLst>
          </p:cNvPr>
          <p:cNvSpPr>
            <a:spLocks noGrp="1"/>
          </p:cNvSpPr>
          <p:nvPr>
            <p:ph type="dt" sz="half" idx="10"/>
          </p:nvPr>
        </p:nvSpPr>
        <p:spPr/>
        <p:txBody>
          <a:bodyPr/>
          <a:lstStyle/>
          <a:p>
            <a:fld id="{3C5EED1B-9C6D-430E-9FBC-7D8D39999114}" type="datetimeFigureOut">
              <a:rPr lang="fr-FR" smtClean="0"/>
              <a:t>02/11/2023</a:t>
            </a:fld>
            <a:endParaRPr lang="fr-FR"/>
          </a:p>
        </p:txBody>
      </p:sp>
      <p:sp>
        <p:nvSpPr>
          <p:cNvPr id="6" name="Espace réservé du pied de page 5">
            <a:extLst>
              <a:ext uri="{FF2B5EF4-FFF2-40B4-BE49-F238E27FC236}">
                <a16:creationId xmlns:a16="http://schemas.microsoft.com/office/drawing/2014/main" id="{0A26D7D4-D7CF-8FA9-0A79-3E05435A34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067304C-B33A-8C30-4BB5-D7BBF6A58676}"/>
              </a:ext>
            </a:extLst>
          </p:cNvPr>
          <p:cNvSpPr>
            <a:spLocks noGrp="1"/>
          </p:cNvSpPr>
          <p:nvPr>
            <p:ph type="sldNum" sz="quarter" idx="12"/>
          </p:nvPr>
        </p:nvSpPr>
        <p:spPr/>
        <p:txBody>
          <a:bodyPr/>
          <a:lstStyle/>
          <a:p>
            <a:fld id="{E8AC37A2-3CC2-4B8C-A481-6F6A5DD15D79}" type="slidenum">
              <a:rPr lang="fr-FR" smtClean="0"/>
              <a:t>‹N°›</a:t>
            </a:fld>
            <a:endParaRPr lang="fr-FR"/>
          </a:p>
        </p:txBody>
      </p:sp>
    </p:spTree>
    <p:extLst>
      <p:ext uri="{BB962C8B-B14F-4D97-AF65-F5344CB8AC3E}">
        <p14:creationId xmlns:p14="http://schemas.microsoft.com/office/powerpoint/2010/main" val="3271468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96FA4-F25E-D2FB-A15B-3F4C175C00F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0788A69-F7C5-76A0-3F21-4580FD9D393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B0074F-0C8B-DA95-B157-1617C7AA46AE}"/>
              </a:ext>
            </a:extLst>
          </p:cNvPr>
          <p:cNvSpPr>
            <a:spLocks noGrp="1"/>
          </p:cNvSpPr>
          <p:nvPr>
            <p:ph type="dt" sz="half" idx="10"/>
          </p:nvPr>
        </p:nvSpPr>
        <p:spPr/>
        <p:txBody>
          <a:bodyPr/>
          <a:lstStyle/>
          <a:p>
            <a:fld id="{3C5EED1B-9C6D-430E-9FBC-7D8D39999114}" type="datetimeFigureOut">
              <a:rPr lang="fr-FR" smtClean="0"/>
              <a:t>02/11/2023</a:t>
            </a:fld>
            <a:endParaRPr lang="fr-FR"/>
          </a:p>
        </p:txBody>
      </p:sp>
      <p:sp>
        <p:nvSpPr>
          <p:cNvPr id="5" name="Espace réservé du pied de page 4">
            <a:extLst>
              <a:ext uri="{FF2B5EF4-FFF2-40B4-BE49-F238E27FC236}">
                <a16:creationId xmlns:a16="http://schemas.microsoft.com/office/drawing/2014/main" id="{4270B159-58A4-B48A-7149-9BDD352CB5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957999-CFC0-90EE-DE76-1160D42A1FA0}"/>
              </a:ext>
            </a:extLst>
          </p:cNvPr>
          <p:cNvSpPr>
            <a:spLocks noGrp="1"/>
          </p:cNvSpPr>
          <p:nvPr>
            <p:ph type="sldNum" sz="quarter" idx="12"/>
          </p:nvPr>
        </p:nvSpPr>
        <p:spPr/>
        <p:txBody>
          <a:bodyPr/>
          <a:lstStyle/>
          <a:p>
            <a:fld id="{E8AC37A2-3CC2-4B8C-A481-6F6A5DD15D79}" type="slidenum">
              <a:rPr lang="fr-FR" smtClean="0"/>
              <a:t>‹N°›</a:t>
            </a:fld>
            <a:endParaRPr lang="fr-FR"/>
          </a:p>
        </p:txBody>
      </p:sp>
    </p:spTree>
    <p:extLst>
      <p:ext uri="{BB962C8B-B14F-4D97-AF65-F5344CB8AC3E}">
        <p14:creationId xmlns:p14="http://schemas.microsoft.com/office/powerpoint/2010/main" val="3219076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E6A57B0-78CE-73F0-0ACD-AB5B82FAF3C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C8EDF2B-13F0-94E3-C1A5-5D0B10DDB90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086CE5E-0064-10BE-DC90-84A84963E595}"/>
              </a:ext>
            </a:extLst>
          </p:cNvPr>
          <p:cNvSpPr>
            <a:spLocks noGrp="1"/>
          </p:cNvSpPr>
          <p:nvPr>
            <p:ph type="dt" sz="half" idx="10"/>
          </p:nvPr>
        </p:nvSpPr>
        <p:spPr/>
        <p:txBody>
          <a:bodyPr/>
          <a:lstStyle/>
          <a:p>
            <a:fld id="{3C5EED1B-9C6D-430E-9FBC-7D8D39999114}" type="datetimeFigureOut">
              <a:rPr lang="fr-FR" smtClean="0"/>
              <a:t>02/11/2023</a:t>
            </a:fld>
            <a:endParaRPr lang="fr-FR"/>
          </a:p>
        </p:txBody>
      </p:sp>
      <p:sp>
        <p:nvSpPr>
          <p:cNvPr id="5" name="Espace réservé du pied de page 4">
            <a:extLst>
              <a:ext uri="{FF2B5EF4-FFF2-40B4-BE49-F238E27FC236}">
                <a16:creationId xmlns:a16="http://schemas.microsoft.com/office/drawing/2014/main" id="{C78A74DB-48D3-47FE-FDD4-C1060B22B8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D0196C-0BFD-724E-2A6D-2F54C351D705}"/>
              </a:ext>
            </a:extLst>
          </p:cNvPr>
          <p:cNvSpPr>
            <a:spLocks noGrp="1"/>
          </p:cNvSpPr>
          <p:nvPr>
            <p:ph type="sldNum" sz="quarter" idx="12"/>
          </p:nvPr>
        </p:nvSpPr>
        <p:spPr/>
        <p:txBody>
          <a:bodyPr/>
          <a:lstStyle/>
          <a:p>
            <a:fld id="{E8AC37A2-3CC2-4B8C-A481-6F6A5DD15D79}" type="slidenum">
              <a:rPr lang="fr-FR" smtClean="0"/>
              <a:t>‹N°›</a:t>
            </a:fld>
            <a:endParaRPr lang="fr-FR"/>
          </a:p>
        </p:txBody>
      </p:sp>
    </p:spTree>
    <p:extLst>
      <p:ext uri="{BB962C8B-B14F-4D97-AF65-F5344CB8AC3E}">
        <p14:creationId xmlns:p14="http://schemas.microsoft.com/office/powerpoint/2010/main" val="3635801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4" name="Espace réservé du texte 4"/>
          <p:cNvSpPr>
            <a:spLocks noGrp="1"/>
          </p:cNvSpPr>
          <p:nvPr>
            <p:ph type="body" sz="quarter" idx="12" hasCustomPrompt="1"/>
          </p:nvPr>
        </p:nvSpPr>
        <p:spPr>
          <a:xfrm>
            <a:off x="623392" y="3140968"/>
            <a:ext cx="10945216" cy="936104"/>
          </a:xfrm>
          <a:prstGeom prst="rect">
            <a:avLst/>
          </a:prstGeom>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2"/>
              </a:buBlip>
              <a:tabLst/>
              <a:defRPr sz="3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accent2">
                    <a:lumMod val="75000"/>
                  </a:schemeClr>
                </a:solidFill>
              </a:defRPr>
            </a:lvl2pPr>
            <a:lvl3pPr algn="r">
              <a:defRPr>
                <a:solidFill>
                  <a:schemeClr val="accent2">
                    <a:lumMod val="75000"/>
                  </a:schemeClr>
                </a:solidFill>
              </a:defRPr>
            </a:lvl3pPr>
            <a:lvl4pPr algn="r">
              <a:defRPr>
                <a:solidFill>
                  <a:schemeClr val="accent2">
                    <a:lumMod val="75000"/>
                  </a:schemeClr>
                </a:solidFill>
              </a:defRPr>
            </a:lvl4pPr>
            <a:lvl5pPr algn="r">
              <a:defRPr>
                <a:solidFill>
                  <a:schemeClr val="accent2">
                    <a:lumMod val="75000"/>
                  </a:schemeClr>
                </a:solidFill>
              </a:defRPr>
            </a:lvl5pPr>
          </a:lstStyle>
          <a:p>
            <a:pPr lvl="0"/>
            <a:r>
              <a:rPr lang="fr-FR"/>
              <a:t>ICI VOTRE TITRE</a:t>
            </a:r>
          </a:p>
        </p:txBody>
      </p:sp>
    </p:spTree>
    <p:extLst>
      <p:ext uri="{BB962C8B-B14F-4D97-AF65-F5344CB8AC3E}">
        <p14:creationId xmlns:p14="http://schemas.microsoft.com/office/powerpoint/2010/main" val="1252837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4" name="Espace réservé du texte 4"/>
          <p:cNvSpPr>
            <a:spLocks noGrp="1"/>
          </p:cNvSpPr>
          <p:nvPr>
            <p:ph type="body" sz="quarter" idx="11" hasCustomPrompt="1"/>
          </p:nvPr>
        </p:nvSpPr>
        <p:spPr>
          <a:xfrm>
            <a:off x="527382" y="44624"/>
            <a:ext cx="11137237" cy="93610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accent2">
                    <a:lumMod val="75000"/>
                  </a:schemeClr>
                </a:solidFill>
              </a:defRPr>
            </a:lvl2pPr>
            <a:lvl3pPr algn="r">
              <a:defRPr>
                <a:solidFill>
                  <a:schemeClr val="accent2">
                    <a:lumMod val="75000"/>
                  </a:schemeClr>
                </a:solidFill>
              </a:defRPr>
            </a:lvl3pPr>
            <a:lvl4pPr algn="r">
              <a:defRPr>
                <a:solidFill>
                  <a:schemeClr val="accent2">
                    <a:lumMod val="75000"/>
                  </a:schemeClr>
                </a:solidFill>
              </a:defRPr>
            </a:lvl4pPr>
            <a:lvl5pPr algn="r">
              <a:defRPr>
                <a:solidFill>
                  <a:schemeClr val="accent2">
                    <a:lumMod val="75000"/>
                  </a:schemeClr>
                </a:solidFill>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ICI VOTRE TITRE (VERDANA / CORPS 20)</a:t>
            </a:r>
          </a:p>
          <a:p>
            <a:pPr lvl="0"/>
            <a:endParaRPr lang="fr-FR" dirty="0"/>
          </a:p>
        </p:txBody>
      </p:sp>
      <p:sp>
        <p:nvSpPr>
          <p:cNvPr id="5" name="Espace réservé du texte 4"/>
          <p:cNvSpPr>
            <a:spLocks noGrp="1"/>
          </p:cNvSpPr>
          <p:nvPr>
            <p:ph type="body" sz="quarter" idx="10" hasCustomPrompt="1"/>
          </p:nvPr>
        </p:nvSpPr>
        <p:spPr>
          <a:xfrm>
            <a:off x="527382" y="1796821"/>
            <a:ext cx="11137237" cy="4224569"/>
          </a:xfrm>
          <a:prstGeom prst="rect">
            <a:avLst/>
          </a:prstGeom>
        </p:spPr>
        <p:txBody>
          <a:bodyPr/>
          <a:lstStyle>
            <a:lvl1pPr marL="342900" indent="-342900" algn="l">
              <a:buFontTx/>
              <a:buBlip>
                <a:blip r:embed="rId2"/>
              </a:buBlip>
              <a:defRPr sz="24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accent2">
                    <a:lumMod val="75000"/>
                  </a:schemeClr>
                </a:solidFill>
              </a:defRPr>
            </a:lvl2pPr>
            <a:lvl3pPr algn="r">
              <a:defRPr>
                <a:solidFill>
                  <a:schemeClr val="accent2">
                    <a:lumMod val="75000"/>
                  </a:schemeClr>
                </a:solidFill>
              </a:defRPr>
            </a:lvl3pPr>
            <a:lvl4pPr algn="r">
              <a:defRPr>
                <a:solidFill>
                  <a:schemeClr val="accent2">
                    <a:lumMod val="75000"/>
                  </a:schemeClr>
                </a:solidFill>
              </a:defRPr>
            </a:lvl4pPr>
            <a:lvl5pPr algn="r">
              <a:defRPr>
                <a:solidFill>
                  <a:schemeClr val="accent2">
                    <a:lumMod val="75000"/>
                  </a:schemeClr>
                </a:solidFill>
              </a:defRPr>
            </a:lvl5pPr>
          </a:lstStyle>
          <a:p>
            <a:pPr lvl="0"/>
            <a:r>
              <a:rPr lang="fr-FR" dirty="0"/>
              <a:t>ICI VOTRE SOMMAIRE (version 3)</a:t>
            </a:r>
          </a:p>
          <a:p>
            <a:pPr lvl="0"/>
            <a:endParaRPr lang="fr-FR" dirty="0"/>
          </a:p>
          <a:p>
            <a:pPr lvl="0"/>
            <a:endParaRPr lang="fr-FR" dirty="0"/>
          </a:p>
          <a:p>
            <a:pPr lvl="0"/>
            <a:endParaRPr lang="fr-FR" dirty="0"/>
          </a:p>
        </p:txBody>
      </p:sp>
    </p:spTree>
    <p:extLst>
      <p:ext uri="{BB962C8B-B14F-4D97-AF65-F5344CB8AC3E}">
        <p14:creationId xmlns:p14="http://schemas.microsoft.com/office/powerpoint/2010/main" val="168583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Espace réservé du texte 4"/>
          <p:cNvSpPr>
            <a:spLocks noGrp="1"/>
          </p:cNvSpPr>
          <p:nvPr>
            <p:ph type="body" sz="quarter" idx="12" hasCustomPrompt="1"/>
          </p:nvPr>
        </p:nvSpPr>
        <p:spPr>
          <a:xfrm>
            <a:off x="623392" y="3140968"/>
            <a:ext cx="10945216" cy="936104"/>
          </a:xfrm>
          <a:prstGeom prst="rect">
            <a:avLst/>
          </a:prstGeom>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2"/>
              </a:buBlip>
              <a:tabLst/>
              <a:defRPr sz="3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accent2">
                    <a:lumMod val="75000"/>
                  </a:schemeClr>
                </a:solidFill>
              </a:defRPr>
            </a:lvl2pPr>
            <a:lvl3pPr algn="r">
              <a:defRPr>
                <a:solidFill>
                  <a:schemeClr val="accent2">
                    <a:lumMod val="75000"/>
                  </a:schemeClr>
                </a:solidFill>
              </a:defRPr>
            </a:lvl3pPr>
            <a:lvl4pPr algn="r">
              <a:defRPr>
                <a:solidFill>
                  <a:schemeClr val="accent2">
                    <a:lumMod val="75000"/>
                  </a:schemeClr>
                </a:solidFill>
              </a:defRPr>
            </a:lvl4pPr>
            <a:lvl5pPr algn="r">
              <a:defRPr>
                <a:solidFill>
                  <a:schemeClr val="accent2">
                    <a:lumMod val="75000"/>
                  </a:schemeClr>
                </a:solidFill>
              </a:defRPr>
            </a:lvl5pPr>
          </a:lstStyle>
          <a:p>
            <a:pPr lvl="0"/>
            <a:r>
              <a:rPr lang="fr-FR"/>
              <a:t>ICI VOTRE TITRE</a:t>
            </a:r>
          </a:p>
        </p:txBody>
      </p:sp>
    </p:spTree>
    <p:extLst>
      <p:ext uri="{BB962C8B-B14F-4D97-AF65-F5344CB8AC3E}">
        <p14:creationId xmlns:p14="http://schemas.microsoft.com/office/powerpoint/2010/main" val="713926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4" name="Espace réservé du texte 4"/>
          <p:cNvSpPr>
            <a:spLocks noGrp="1"/>
          </p:cNvSpPr>
          <p:nvPr>
            <p:ph type="body" sz="quarter" idx="11" hasCustomPrompt="1"/>
          </p:nvPr>
        </p:nvSpPr>
        <p:spPr>
          <a:xfrm>
            <a:off x="527382" y="44624"/>
            <a:ext cx="11137237" cy="93610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accent2">
                    <a:lumMod val="75000"/>
                  </a:schemeClr>
                </a:solidFill>
              </a:defRPr>
            </a:lvl2pPr>
            <a:lvl3pPr algn="r">
              <a:defRPr>
                <a:solidFill>
                  <a:schemeClr val="accent2">
                    <a:lumMod val="75000"/>
                  </a:schemeClr>
                </a:solidFill>
              </a:defRPr>
            </a:lvl3pPr>
            <a:lvl4pPr algn="r">
              <a:defRPr>
                <a:solidFill>
                  <a:schemeClr val="accent2">
                    <a:lumMod val="75000"/>
                  </a:schemeClr>
                </a:solidFill>
              </a:defRPr>
            </a:lvl4pPr>
            <a:lvl5pPr algn="r">
              <a:defRPr>
                <a:solidFill>
                  <a:schemeClr val="accent2">
                    <a:lumMod val="75000"/>
                  </a:schemeClr>
                </a:solidFill>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ICI VOTRE TITRE (VERDANA / CORPS 20)</a:t>
            </a:r>
          </a:p>
          <a:p>
            <a:pPr lvl="0"/>
            <a:endParaRPr lang="fr-FR" dirty="0"/>
          </a:p>
        </p:txBody>
      </p:sp>
      <p:sp>
        <p:nvSpPr>
          <p:cNvPr id="5" name="Espace réservé du texte 4"/>
          <p:cNvSpPr>
            <a:spLocks noGrp="1"/>
          </p:cNvSpPr>
          <p:nvPr>
            <p:ph type="body" sz="quarter" idx="10" hasCustomPrompt="1"/>
          </p:nvPr>
        </p:nvSpPr>
        <p:spPr>
          <a:xfrm>
            <a:off x="527382" y="1796821"/>
            <a:ext cx="11137237" cy="4224569"/>
          </a:xfrm>
          <a:prstGeom prst="rect">
            <a:avLst/>
          </a:prstGeom>
        </p:spPr>
        <p:txBody>
          <a:bodyPr/>
          <a:lstStyle>
            <a:lvl1pPr marL="342900" indent="-342900" algn="l">
              <a:buFontTx/>
              <a:buBlip>
                <a:blip r:embed="rId2"/>
              </a:buBlip>
              <a:defRPr sz="24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accent2">
                    <a:lumMod val="75000"/>
                  </a:schemeClr>
                </a:solidFill>
              </a:defRPr>
            </a:lvl2pPr>
            <a:lvl3pPr algn="r">
              <a:defRPr>
                <a:solidFill>
                  <a:schemeClr val="accent2">
                    <a:lumMod val="75000"/>
                  </a:schemeClr>
                </a:solidFill>
              </a:defRPr>
            </a:lvl3pPr>
            <a:lvl4pPr algn="r">
              <a:defRPr>
                <a:solidFill>
                  <a:schemeClr val="accent2">
                    <a:lumMod val="75000"/>
                  </a:schemeClr>
                </a:solidFill>
              </a:defRPr>
            </a:lvl4pPr>
            <a:lvl5pPr algn="r">
              <a:defRPr>
                <a:solidFill>
                  <a:schemeClr val="accent2">
                    <a:lumMod val="75000"/>
                  </a:schemeClr>
                </a:solidFill>
              </a:defRPr>
            </a:lvl5pPr>
          </a:lstStyle>
          <a:p>
            <a:pPr lvl="0"/>
            <a:r>
              <a:rPr lang="fr-FR" dirty="0"/>
              <a:t>ICI VOTRE SOMMAIRE (version 3)</a:t>
            </a:r>
          </a:p>
          <a:p>
            <a:pPr lvl="0"/>
            <a:endParaRPr lang="fr-FR" dirty="0"/>
          </a:p>
          <a:p>
            <a:pPr lvl="0"/>
            <a:endParaRPr lang="fr-FR" dirty="0"/>
          </a:p>
          <a:p>
            <a:pPr lvl="0"/>
            <a:endParaRPr lang="fr-FR" dirty="0"/>
          </a:p>
        </p:txBody>
      </p:sp>
    </p:spTree>
    <p:extLst>
      <p:ext uri="{BB962C8B-B14F-4D97-AF65-F5344CB8AC3E}">
        <p14:creationId xmlns:p14="http://schemas.microsoft.com/office/powerpoint/2010/main" val="421978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Espace réservé du texte 4"/>
          <p:cNvSpPr>
            <a:spLocks noGrp="1"/>
          </p:cNvSpPr>
          <p:nvPr>
            <p:ph type="body" sz="quarter" idx="11" hasCustomPrompt="1"/>
          </p:nvPr>
        </p:nvSpPr>
        <p:spPr>
          <a:xfrm>
            <a:off x="527382" y="44624"/>
            <a:ext cx="11137237" cy="1224136"/>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667"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accent2">
                    <a:lumMod val="75000"/>
                  </a:schemeClr>
                </a:solidFill>
              </a:defRPr>
            </a:lvl2pPr>
            <a:lvl3pPr algn="r">
              <a:defRPr>
                <a:solidFill>
                  <a:schemeClr val="accent2">
                    <a:lumMod val="75000"/>
                  </a:schemeClr>
                </a:solidFill>
              </a:defRPr>
            </a:lvl3pPr>
            <a:lvl4pPr algn="r">
              <a:defRPr>
                <a:solidFill>
                  <a:schemeClr val="accent2">
                    <a:lumMod val="75000"/>
                  </a:schemeClr>
                </a:solidFill>
              </a:defRPr>
            </a:lvl4pPr>
            <a:lvl5pPr algn="r">
              <a:defRPr>
                <a:solidFill>
                  <a:schemeClr val="accent2">
                    <a:lumMod val="75000"/>
                  </a:schemeClr>
                </a:solidFill>
              </a:defRPr>
            </a:lvl5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a:t>ICI VOTRE TITRE (VERDANA / CORPS 20)</a:t>
            </a:r>
          </a:p>
          <a:p>
            <a:pPr lvl="0"/>
            <a:endParaRPr lang="fr-FR"/>
          </a:p>
        </p:txBody>
      </p:sp>
      <p:sp>
        <p:nvSpPr>
          <p:cNvPr id="4" name="Espace réservé du texte 4"/>
          <p:cNvSpPr>
            <a:spLocks noGrp="1"/>
          </p:cNvSpPr>
          <p:nvPr>
            <p:ph type="body" sz="quarter" idx="12" hasCustomPrompt="1"/>
          </p:nvPr>
        </p:nvSpPr>
        <p:spPr>
          <a:xfrm>
            <a:off x="527382" y="2132856"/>
            <a:ext cx="10849205" cy="2520280"/>
          </a:xfrm>
          <a:prstGeom prst="rect">
            <a:avLst/>
          </a:prstGeom>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2"/>
              </a:buBlip>
              <a:tabLst/>
              <a:defRPr sz="3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accent2">
                    <a:lumMod val="75000"/>
                  </a:schemeClr>
                </a:solidFill>
              </a:defRPr>
            </a:lvl2pPr>
            <a:lvl3pPr algn="r">
              <a:defRPr>
                <a:solidFill>
                  <a:schemeClr val="accent2">
                    <a:lumMod val="75000"/>
                  </a:schemeClr>
                </a:solidFill>
              </a:defRPr>
            </a:lvl3pPr>
            <a:lvl4pPr algn="r">
              <a:defRPr>
                <a:solidFill>
                  <a:schemeClr val="accent2">
                    <a:lumMod val="75000"/>
                  </a:schemeClr>
                </a:solidFill>
              </a:defRPr>
            </a:lvl4pPr>
            <a:lvl5pPr algn="r">
              <a:defRPr>
                <a:solidFill>
                  <a:schemeClr val="accent2">
                    <a:lumMod val="75000"/>
                  </a:schemeClr>
                </a:solidFill>
              </a:defRPr>
            </a:lvl5pPr>
          </a:lstStyle>
          <a:p>
            <a:pPr lvl="0"/>
            <a:r>
              <a:rPr lang="fr-FR"/>
              <a:t>ICI VOTRE INTRODUCTION</a:t>
            </a:r>
          </a:p>
        </p:txBody>
      </p:sp>
    </p:spTree>
    <p:extLst>
      <p:ext uri="{BB962C8B-B14F-4D97-AF65-F5344CB8AC3E}">
        <p14:creationId xmlns:p14="http://schemas.microsoft.com/office/powerpoint/2010/main" val="2359251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Espace réservé du texte 4"/>
          <p:cNvSpPr>
            <a:spLocks noGrp="1"/>
          </p:cNvSpPr>
          <p:nvPr>
            <p:ph type="body" sz="quarter" idx="10" hasCustomPrompt="1"/>
          </p:nvPr>
        </p:nvSpPr>
        <p:spPr>
          <a:xfrm>
            <a:off x="1295467" y="2372883"/>
            <a:ext cx="11137237" cy="3360373"/>
          </a:xfrm>
          <a:prstGeom prst="rect">
            <a:avLst/>
          </a:prstGeom>
        </p:spPr>
        <p:txBody>
          <a:bodyPr/>
          <a:lstStyle>
            <a:lvl1pPr marL="457189" indent="-457189" algn="l">
              <a:buFontTx/>
              <a:buBlip>
                <a:blip r:embed="rId2"/>
              </a:buBlip>
              <a:defRPr sz="3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accent2">
                    <a:lumMod val="75000"/>
                  </a:schemeClr>
                </a:solidFill>
              </a:defRPr>
            </a:lvl2pPr>
            <a:lvl3pPr algn="r">
              <a:defRPr>
                <a:solidFill>
                  <a:schemeClr val="accent2">
                    <a:lumMod val="75000"/>
                  </a:schemeClr>
                </a:solidFill>
              </a:defRPr>
            </a:lvl3pPr>
            <a:lvl4pPr algn="r">
              <a:defRPr>
                <a:solidFill>
                  <a:schemeClr val="accent2">
                    <a:lumMod val="75000"/>
                  </a:schemeClr>
                </a:solidFill>
              </a:defRPr>
            </a:lvl4pPr>
            <a:lvl5pPr algn="r">
              <a:defRPr>
                <a:solidFill>
                  <a:schemeClr val="accent2">
                    <a:lumMod val="75000"/>
                  </a:schemeClr>
                </a:solidFill>
              </a:defRPr>
            </a:lvl5pPr>
          </a:lstStyle>
          <a:p>
            <a:pPr lvl="0"/>
            <a:r>
              <a:rPr lang="fr-FR"/>
              <a:t>Texte</a:t>
            </a:r>
          </a:p>
          <a:p>
            <a:pPr lvl="0"/>
            <a:endParaRPr lang="fr-FR"/>
          </a:p>
          <a:p>
            <a:pPr lvl="0"/>
            <a:endParaRPr lang="fr-FR"/>
          </a:p>
          <a:p>
            <a:pPr lvl="0"/>
            <a:endParaRPr lang="fr-FR"/>
          </a:p>
        </p:txBody>
      </p:sp>
      <p:sp>
        <p:nvSpPr>
          <p:cNvPr id="4" name="Espace réservé du texte 4"/>
          <p:cNvSpPr>
            <a:spLocks noGrp="1"/>
          </p:cNvSpPr>
          <p:nvPr>
            <p:ph type="body" sz="quarter" idx="11" hasCustomPrompt="1"/>
          </p:nvPr>
        </p:nvSpPr>
        <p:spPr>
          <a:xfrm>
            <a:off x="527382" y="44624"/>
            <a:ext cx="11137237" cy="936104"/>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667"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accent2">
                    <a:lumMod val="75000"/>
                  </a:schemeClr>
                </a:solidFill>
              </a:defRPr>
            </a:lvl2pPr>
            <a:lvl3pPr algn="r">
              <a:defRPr>
                <a:solidFill>
                  <a:schemeClr val="accent2">
                    <a:lumMod val="75000"/>
                  </a:schemeClr>
                </a:solidFill>
              </a:defRPr>
            </a:lvl3pPr>
            <a:lvl4pPr algn="r">
              <a:defRPr>
                <a:solidFill>
                  <a:schemeClr val="accent2">
                    <a:lumMod val="75000"/>
                  </a:schemeClr>
                </a:solidFill>
              </a:defRPr>
            </a:lvl4pPr>
            <a:lvl5pPr algn="r">
              <a:defRPr>
                <a:solidFill>
                  <a:schemeClr val="accent2">
                    <a:lumMod val="75000"/>
                  </a:schemeClr>
                </a:solidFill>
              </a:defRPr>
            </a:lvl5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a:t>ICI VOTRE TITRE (VERDANA / CORPS 20)</a:t>
            </a:r>
          </a:p>
          <a:p>
            <a:pPr lvl="0"/>
            <a:endParaRPr lang="fr-FR"/>
          </a:p>
        </p:txBody>
      </p:sp>
      <p:sp>
        <p:nvSpPr>
          <p:cNvPr id="16" name="Espace réservé du texte 4"/>
          <p:cNvSpPr>
            <a:spLocks noGrp="1"/>
          </p:cNvSpPr>
          <p:nvPr>
            <p:ph type="body" sz="quarter" idx="16" hasCustomPrompt="1"/>
          </p:nvPr>
        </p:nvSpPr>
        <p:spPr>
          <a:xfrm>
            <a:off x="1270403" y="1220755"/>
            <a:ext cx="11137237" cy="672075"/>
          </a:xfrm>
          <a:prstGeom prst="rect">
            <a:avLst/>
          </a:prstGeom>
        </p:spPr>
        <p:txBody>
          <a:bodyPr/>
          <a:lstStyle>
            <a:lvl1pPr marL="457189" indent="-457189" algn="l">
              <a:buFontTx/>
              <a:buBlip>
                <a:blip r:embed="rId2"/>
              </a:buBlip>
              <a:defRPr sz="3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accent2">
                    <a:lumMod val="75000"/>
                  </a:schemeClr>
                </a:solidFill>
              </a:defRPr>
            </a:lvl2pPr>
            <a:lvl3pPr algn="r">
              <a:defRPr>
                <a:solidFill>
                  <a:schemeClr val="accent2">
                    <a:lumMod val="75000"/>
                  </a:schemeClr>
                </a:solidFill>
              </a:defRPr>
            </a:lvl3pPr>
            <a:lvl4pPr algn="r">
              <a:defRPr>
                <a:solidFill>
                  <a:schemeClr val="accent2">
                    <a:lumMod val="75000"/>
                  </a:schemeClr>
                </a:solidFill>
              </a:defRPr>
            </a:lvl4pPr>
            <a:lvl5pPr algn="r">
              <a:defRPr>
                <a:solidFill>
                  <a:schemeClr val="accent2">
                    <a:lumMod val="75000"/>
                  </a:schemeClr>
                </a:solidFill>
              </a:defRPr>
            </a:lvl5pPr>
          </a:lstStyle>
          <a:p>
            <a:pPr lvl="0"/>
            <a:r>
              <a:rPr lang="fr-FR"/>
              <a:t>ICI VOTRE SOMMAIRE (version 1)</a:t>
            </a:r>
          </a:p>
          <a:p>
            <a:pPr lvl="0"/>
            <a:endParaRPr lang="fr-FR"/>
          </a:p>
          <a:p>
            <a:pPr lvl="0"/>
            <a:endParaRPr lang="fr-FR"/>
          </a:p>
        </p:txBody>
      </p:sp>
    </p:spTree>
    <p:extLst>
      <p:ext uri="{BB962C8B-B14F-4D97-AF65-F5344CB8AC3E}">
        <p14:creationId xmlns:p14="http://schemas.microsoft.com/office/powerpoint/2010/main" val="845368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4" name="Espace réservé du texte 4"/>
          <p:cNvSpPr>
            <a:spLocks noGrp="1"/>
          </p:cNvSpPr>
          <p:nvPr>
            <p:ph type="body" sz="quarter" idx="12" hasCustomPrompt="1"/>
          </p:nvPr>
        </p:nvSpPr>
        <p:spPr>
          <a:xfrm>
            <a:off x="623392" y="3140968"/>
            <a:ext cx="10945216" cy="936104"/>
          </a:xfrm>
          <a:prstGeom prst="rect">
            <a:avLst/>
          </a:prstGeom>
        </p:spPr>
        <p:txBody>
          <a:bodyPr/>
          <a:lstStyle>
            <a:lvl1pPr marL="457178" marR="0" indent="-457178" algn="l" defTabSz="1219140" rtl="0" eaLnBrk="1" fontAlgn="auto" latinLnBrk="0" hangingPunct="1">
              <a:lnSpc>
                <a:spcPct val="100000"/>
              </a:lnSpc>
              <a:spcBef>
                <a:spcPct val="20000"/>
              </a:spcBef>
              <a:spcAft>
                <a:spcPts val="0"/>
              </a:spcAft>
              <a:buClrTx/>
              <a:buSzTx/>
              <a:buFontTx/>
              <a:buBlip>
                <a:blip r:embed="rId2"/>
              </a:buBlip>
              <a:tabLst/>
              <a:defRPr sz="3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accent2">
                    <a:lumMod val="75000"/>
                  </a:schemeClr>
                </a:solidFill>
              </a:defRPr>
            </a:lvl2pPr>
            <a:lvl3pPr algn="r">
              <a:defRPr>
                <a:solidFill>
                  <a:schemeClr val="accent2">
                    <a:lumMod val="75000"/>
                  </a:schemeClr>
                </a:solidFill>
              </a:defRPr>
            </a:lvl3pPr>
            <a:lvl4pPr algn="r">
              <a:defRPr>
                <a:solidFill>
                  <a:schemeClr val="accent2">
                    <a:lumMod val="75000"/>
                  </a:schemeClr>
                </a:solidFill>
              </a:defRPr>
            </a:lvl4pPr>
            <a:lvl5pPr algn="r">
              <a:defRPr>
                <a:solidFill>
                  <a:schemeClr val="accent2">
                    <a:lumMod val="75000"/>
                  </a:schemeClr>
                </a:solidFill>
              </a:defRPr>
            </a:lvl5pPr>
          </a:lstStyle>
          <a:p>
            <a:pPr lvl="0"/>
            <a:r>
              <a:rPr lang="fr-FR"/>
              <a:t>ICI VOTRE TITRE</a:t>
            </a:r>
          </a:p>
        </p:txBody>
      </p:sp>
    </p:spTree>
    <p:extLst>
      <p:ext uri="{BB962C8B-B14F-4D97-AF65-F5344CB8AC3E}">
        <p14:creationId xmlns:p14="http://schemas.microsoft.com/office/powerpoint/2010/main" val="4168302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C8C4CE-14FF-698C-6666-8D199A046F9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4DB60C9-5044-CB8E-3CEE-A29392E84B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6A7EC45-7878-DB2C-A609-498527F76252}"/>
              </a:ext>
            </a:extLst>
          </p:cNvPr>
          <p:cNvSpPr>
            <a:spLocks noGrp="1"/>
          </p:cNvSpPr>
          <p:nvPr>
            <p:ph type="dt" sz="half" idx="10"/>
          </p:nvPr>
        </p:nvSpPr>
        <p:spPr/>
        <p:txBody>
          <a:bodyPr/>
          <a:lstStyle/>
          <a:p>
            <a:fld id="{3C5EED1B-9C6D-430E-9FBC-7D8D39999114}" type="datetimeFigureOut">
              <a:rPr lang="fr-FR" smtClean="0"/>
              <a:t>02/11/2023</a:t>
            </a:fld>
            <a:endParaRPr lang="fr-FR"/>
          </a:p>
        </p:txBody>
      </p:sp>
      <p:sp>
        <p:nvSpPr>
          <p:cNvPr id="5" name="Espace réservé du pied de page 4">
            <a:extLst>
              <a:ext uri="{FF2B5EF4-FFF2-40B4-BE49-F238E27FC236}">
                <a16:creationId xmlns:a16="http://schemas.microsoft.com/office/drawing/2014/main" id="{67AA9A6D-1149-FECF-8DF9-77B3753B6E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CBF056-2327-6372-B2B7-3E0A500A2B7D}"/>
              </a:ext>
            </a:extLst>
          </p:cNvPr>
          <p:cNvSpPr>
            <a:spLocks noGrp="1"/>
          </p:cNvSpPr>
          <p:nvPr>
            <p:ph type="sldNum" sz="quarter" idx="12"/>
          </p:nvPr>
        </p:nvSpPr>
        <p:spPr/>
        <p:txBody>
          <a:bodyPr/>
          <a:lstStyle/>
          <a:p>
            <a:fld id="{E8AC37A2-3CC2-4B8C-A481-6F6A5DD15D79}" type="slidenum">
              <a:rPr lang="fr-FR" smtClean="0"/>
              <a:t>‹N°›</a:t>
            </a:fld>
            <a:endParaRPr lang="fr-FR"/>
          </a:p>
        </p:txBody>
      </p:sp>
    </p:spTree>
    <p:extLst>
      <p:ext uri="{BB962C8B-B14F-4D97-AF65-F5344CB8AC3E}">
        <p14:creationId xmlns:p14="http://schemas.microsoft.com/office/powerpoint/2010/main" val="81136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C5C921-B46E-F102-D90C-8C62DDD13E0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8715BC1-2CF6-851B-C262-7999AB7E1D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4769DA-2FC6-7B55-0C42-45491113D410}"/>
              </a:ext>
            </a:extLst>
          </p:cNvPr>
          <p:cNvSpPr>
            <a:spLocks noGrp="1"/>
          </p:cNvSpPr>
          <p:nvPr>
            <p:ph type="dt" sz="half" idx="10"/>
          </p:nvPr>
        </p:nvSpPr>
        <p:spPr/>
        <p:txBody>
          <a:bodyPr/>
          <a:lstStyle/>
          <a:p>
            <a:fld id="{3C5EED1B-9C6D-430E-9FBC-7D8D39999114}" type="datetimeFigureOut">
              <a:rPr lang="fr-FR" smtClean="0"/>
              <a:t>02/11/2023</a:t>
            </a:fld>
            <a:endParaRPr lang="fr-FR"/>
          </a:p>
        </p:txBody>
      </p:sp>
      <p:sp>
        <p:nvSpPr>
          <p:cNvPr id="5" name="Espace réservé du pied de page 4">
            <a:extLst>
              <a:ext uri="{FF2B5EF4-FFF2-40B4-BE49-F238E27FC236}">
                <a16:creationId xmlns:a16="http://schemas.microsoft.com/office/drawing/2014/main" id="{A8BB602F-4521-BA11-9FA7-BF909AD0BC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4EBEB4-C906-B1DA-53C5-02F18F5AEB7E}"/>
              </a:ext>
            </a:extLst>
          </p:cNvPr>
          <p:cNvSpPr>
            <a:spLocks noGrp="1"/>
          </p:cNvSpPr>
          <p:nvPr>
            <p:ph type="sldNum" sz="quarter" idx="12"/>
          </p:nvPr>
        </p:nvSpPr>
        <p:spPr/>
        <p:txBody>
          <a:bodyPr/>
          <a:lstStyle/>
          <a:p>
            <a:fld id="{E8AC37A2-3CC2-4B8C-A481-6F6A5DD15D79}" type="slidenum">
              <a:rPr lang="fr-FR" smtClean="0"/>
              <a:t>‹N°›</a:t>
            </a:fld>
            <a:endParaRPr lang="fr-FR"/>
          </a:p>
        </p:txBody>
      </p:sp>
    </p:spTree>
    <p:extLst>
      <p:ext uri="{BB962C8B-B14F-4D97-AF65-F5344CB8AC3E}">
        <p14:creationId xmlns:p14="http://schemas.microsoft.com/office/powerpoint/2010/main" val="84952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C5F6EE-1BC1-BC35-6AF8-033EA10C048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A1C08FA-6A76-8B82-B31F-AD53DF1B4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D97A471-4FC2-BE7B-A70E-F0A54B481C7D}"/>
              </a:ext>
            </a:extLst>
          </p:cNvPr>
          <p:cNvSpPr>
            <a:spLocks noGrp="1"/>
          </p:cNvSpPr>
          <p:nvPr>
            <p:ph type="dt" sz="half" idx="10"/>
          </p:nvPr>
        </p:nvSpPr>
        <p:spPr/>
        <p:txBody>
          <a:bodyPr/>
          <a:lstStyle/>
          <a:p>
            <a:fld id="{3C5EED1B-9C6D-430E-9FBC-7D8D39999114}" type="datetimeFigureOut">
              <a:rPr lang="fr-FR" smtClean="0"/>
              <a:t>02/11/2023</a:t>
            </a:fld>
            <a:endParaRPr lang="fr-FR"/>
          </a:p>
        </p:txBody>
      </p:sp>
      <p:sp>
        <p:nvSpPr>
          <p:cNvPr id="5" name="Espace réservé du pied de page 4">
            <a:extLst>
              <a:ext uri="{FF2B5EF4-FFF2-40B4-BE49-F238E27FC236}">
                <a16:creationId xmlns:a16="http://schemas.microsoft.com/office/drawing/2014/main" id="{B761B28A-B1B6-53B4-67B1-B5B17E79AD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FFDCFF-458A-0364-16ED-BC004537C3A9}"/>
              </a:ext>
            </a:extLst>
          </p:cNvPr>
          <p:cNvSpPr>
            <a:spLocks noGrp="1"/>
          </p:cNvSpPr>
          <p:nvPr>
            <p:ph type="sldNum" sz="quarter" idx="12"/>
          </p:nvPr>
        </p:nvSpPr>
        <p:spPr/>
        <p:txBody>
          <a:bodyPr/>
          <a:lstStyle/>
          <a:p>
            <a:fld id="{E8AC37A2-3CC2-4B8C-A481-6F6A5DD15D79}" type="slidenum">
              <a:rPr lang="fr-FR" smtClean="0"/>
              <a:t>‹N°›</a:t>
            </a:fld>
            <a:endParaRPr lang="fr-FR"/>
          </a:p>
        </p:txBody>
      </p:sp>
    </p:spTree>
    <p:extLst>
      <p:ext uri="{BB962C8B-B14F-4D97-AF65-F5344CB8AC3E}">
        <p14:creationId xmlns:p14="http://schemas.microsoft.com/office/powerpoint/2010/main" val="351706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6A7A74E-B6E3-4D7A-B057-A4AEFBBDAB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37408" y="1351722"/>
            <a:ext cx="6317183" cy="3279517"/>
          </a:xfrm>
          <a:prstGeom prst="rect">
            <a:avLst/>
          </a:prstGeom>
        </p:spPr>
      </p:pic>
    </p:spTree>
    <p:extLst>
      <p:ext uri="{BB962C8B-B14F-4D97-AF65-F5344CB8AC3E}">
        <p14:creationId xmlns:p14="http://schemas.microsoft.com/office/powerpoint/2010/main" val="353896964"/>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D88592D-A28B-4EB3-B88E-752D7579DA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096" y="99391"/>
            <a:ext cx="1990348" cy="1033274"/>
          </a:xfrm>
          <a:prstGeom prst="rect">
            <a:avLst/>
          </a:prstGeom>
        </p:spPr>
      </p:pic>
    </p:spTree>
    <p:extLst>
      <p:ext uri="{BB962C8B-B14F-4D97-AF65-F5344CB8AC3E}">
        <p14:creationId xmlns:p14="http://schemas.microsoft.com/office/powerpoint/2010/main" val="1286977923"/>
      </p:ext>
    </p:extLst>
  </p:cSld>
  <p:clrMap bg1="lt1" tx1="dk1" bg2="lt2" tx2="dk2" accent1="accent1" accent2="accent2" accent3="accent3" accent4="accent4" accent5="accent5" accent6="accent6" hlink="hlink" folHlink="folHlink"/>
  <p:sldLayoutIdLst>
    <p:sldLayoutId id="2147483664" r:id="rId1"/>
    <p:sldLayoutId id="2147483684"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5"/>
          <p:cNvGrpSpPr/>
          <p:nvPr userDrawn="1"/>
        </p:nvGrpSpPr>
        <p:grpSpPr>
          <a:xfrm>
            <a:off x="0" y="0"/>
            <a:ext cx="12192000" cy="1019605"/>
            <a:chOff x="-3057" y="0"/>
            <a:chExt cx="9147057" cy="764704"/>
          </a:xfrm>
        </p:grpSpPr>
        <p:pic>
          <p:nvPicPr>
            <p:cNvPr id="7" name="Image 6"/>
            <p:cNvPicPr>
              <a:picLocks noChangeAspect="1"/>
            </p:cNvPicPr>
            <p:nvPr userDrawn="1"/>
          </p:nvPicPr>
          <p:blipFill rotWithShape="1">
            <a:blip r:embed="rId3">
              <a:extLst>
                <a:ext uri="{28A0092B-C50C-407E-A947-70E740481C1C}">
                  <a14:useLocalDpi xmlns:a14="http://schemas.microsoft.com/office/drawing/2010/main" val="0"/>
                </a:ext>
              </a:extLst>
            </a:blip>
            <a:srcRect b="91349"/>
            <a:stretch/>
          </p:blipFill>
          <p:spPr>
            <a:xfrm>
              <a:off x="-3057" y="0"/>
              <a:ext cx="9144000" cy="395288"/>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5763"/>
              <a:ext cx="9144000" cy="378941"/>
            </a:xfrm>
            <a:prstGeom prst="rect">
              <a:avLst/>
            </a:prstGeom>
          </p:spPr>
        </p:pic>
      </p:grpSp>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74" y="5960906"/>
            <a:ext cx="12154231" cy="897095"/>
          </a:xfrm>
          <a:prstGeom prst="rect">
            <a:avLst/>
          </a:prstGeom>
        </p:spPr>
      </p:pic>
    </p:spTree>
    <p:extLst>
      <p:ext uri="{BB962C8B-B14F-4D97-AF65-F5344CB8AC3E}">
        <p14:creationId xmlns:p14="http://schemas.microsoft.com/office/powerpoint/2010/main" val="3739462633"/>
      </p:ext>
    </p:extLst>
  </p:cSld>
  <p:clrMap bg1="lt1" tx1="dk1" bg2="lt2" tx2="dk2" accent1="accent1" accent2="accent2" accent3="accent3" accent4="accent4" accent5="accent5" accent6="accent6" hlink="hlink" folHlink="folHlink"/>
  <p:sldLayoutIdLst>
    <p:sldLayoutId id="2147483666"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e 16"/>
          <p:cNvGrpSpPr/>
          <p:nvPr userDrawn="1"/>
        </p:nvGrpSpPr>
        <p:grpSpPr>
          <a:xfrm>
            <a:off x="0" y="0"/>
            <a:ext cx="12192000" cy="1019605"/>
            <a:chOff x="-3057" y="0"/>
            <a:chExt cx="9147057" cy="764704"/>
          </a:xfrm>
        </p:grpSpPr>
        <p:pic>
          <p:nvPicPr>
            <p:cNvPr id="18" name="Image 17"/>
            <p:cNvPicPr>
              <a:picLocks noChangeAspect="1"/>
            </p:cNvPicPr>
            <p:nvPr userDrawn="1"/>
          </p:nvPicPr>
          <p:blipFill rotWithShape="1">
            <a:blip r:embed="rId4">
              <a:extLst>
                <a:ext uri="{28A0092B-C50C-407E-A947-70E740481C1C}">
                  <a14:useLocalDpi xmlns:a14="http://schemas.microsoft.com/office/drawing/2010/main" val="0"/>
                </a:ext>
              </a:extLst>
            </a:blip>
            <a:srcRect b="91349"/>
            <a:stretch/>
          </p:blipFill>
          <p:spPr>
            <a:xfrm>
              <a:off x="-3057" y="0"/>
              <a:ext cx="9144000" cy="395288"/>
            </a:xfrm>
            <a:prstGeom prst="rect">
              <a:avLst/>
            </a:prstGeom>
          </p:spPr>
        </p:pic>
        <p:pic>
          <p:nvPicPr>
            <p:cNvPr id="19" name="Imag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85763"/>
              <a:ext cx="9144000" cy="378941"/>
            </a:xfrm>
            <a:prstGeom prst="rect">
              <a:avLst/>
            </a:prstGeom>
          </p:spPr>
        </p:pic>
      </p:grpSp>
      <p:pic>
        <p:nvPicPr>
          <p:cNvPr id="22" name="Imag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75" y="2350602"/>
            <a:ext cx="244749" cy="3286644"/>
          </a:xfrm>
          <a:prstGeom prst="rect">
            <a:avLst/>
          </a:prstGeom>
        </p:spPr>
      </p:pic>
      <p:pic>
        <p:nvPicPr>
          <p:cNvPr id="23" name="Image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00" y="5975227"/>
            <a:ext cx="12192000" cy="882773"/>
          </a:xfrm>
          <a:prstGeom prst="rect">
            <a:avLst/>
          </a:prstGeom>
        </p:spPr>
      </p:pic>
    </p:spTree>
    <p:extLst>
      <p:ext uri="{BB962C8B-B14F-4D97-AF65-F5344CB8AC3E}">
        <p14:creationId xmlns:p14="http://schemas.microsoft.com/office/powerpoint/2010/main" val="2345989503"/>
      </p:ext>
    </p:extLst>
  </p:cSld>
  <p:clrMap bg1="lt1" tx1="dk1" bg2="lt2" tx2="dk2" accent1="accent1" accent2="accent2" accent3="accent3" accent4="accent4" accent5="accent5" accent6="accent6" hlink="hlink" folHlink="folHlink"/>
  <p:sldLayoutIdLst>
    <p:sldLayoutId id="2147483668" r:id="rId1"/>
    <p:sldLayoutId id="2147483669" r:id="rId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EF829E4-274B-198B-7D0B-25AF4DF420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DE26686-3910-EC46-206F-51A65814A0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8D0BCE-CD47-1460-AA2F-FD4E9B178D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EED1B-9C6D-430E-9FBC-7D8D39999114}" type="datetimeFigureOut">
              <a:rPr lang="fr-FR" smtClean="0"/>
              <a:t>02/11/2023</a:t>
            </a:fld>
            <a:endParaRPr lang="fr-FR"/>
          </a:p>
        </p:txBody>
      </p:sp>
      <p:sp>
        <p:nvSpPr>
          <p:cNvPr id="5" name="Espace réservé du pied de page 4">
            <a:extLst>
              <a:ext uri="{FF2B5EF4-FFF2-40B4-BE49-F238E27FC236}">
                <a16:creationId xmlns:a16="http://schemas.microsoft.com/office/drawing/2014/main" id="{7C8A4874-3752-72AA-1571-D798A5D36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5C76E70-56F4-ED5E-9DC4-D4E0984331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C37A2-3CC2-4B8C-A481-6F6A5DD15D79}" type="slidenum">
              <a:rPr lang="fr-FR" smtClean="0"/>
              <a:t>‹N°›</a:t>
            </a:fld>
            <a:endParaRPr lang="fr-FR"/>
          </a:p>
        </p:txBody>
      </p:sp>
    </p:spTree>
    <p:extLst>
      <p:ext uri="{BB962C8B-B14F-4D97-AF65-F5344CB8AC3E}">
        <p14:creationId xmlns:p14="http://schemas.microsoft.com/office/powerpoint/2010/main" val="16006616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entre-valdeloire.fr/le-guide-des-aides-de-la-region-centre-val-de-loire?field_aide_theme%5B%5D=15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caphebergement@regioncentrevaldeloire.f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CAPhebergement@centrevaldeloire.f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entre-valdeloire.fr/comprendre/tourisme/le-tourisme-au-coeur-de-leconomie-regiona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554256F-D82D-01E6-3394-9EA16BFBA3B9}"/>
              </a:ext>
            </a:extLst>
          </p:cNvPr>
          <p:cNvSpPr>
            <a:spLocks noGrp="1"/>
          </p:cNvSpPr>
          <p:nvPr>
            <p:ph type="body" sz="quarter" idx="12"/>
          </p:nvPr>
        </p:nvSpPr>
        <p:spPr>
          <a:xfrm>
            <a:off x="80682" y="5013789"/>
            <a:ext cx="11958918" cy="1613042"/>
          </a:xfrm>
        </p:spPr>
        <p:txBody>
          <a:bodyPr/>
          <a:lstStyle/>
          <a:p>
            <a:pPr marL="0" indent="0" algn="l">
              <a:buNone/>
            </a:pPr>
            <a:r>
              <a:rPr lang="fr-FR" b="1" dirty="0"/>
              <a:t>DEVELOPPER LES ITINERAIRES DE RANDONNEE ET LA TRANSITION ECOLOGIQUE DES HEBERGEMENTS</a:t>
            </a:r>
          </a:p>
          <a:p>
            <a:pPr marL="0" indent="0">
              <a:buNone/>
            </a:pPr>
            <a:r>
              <a:rPr lang="fr-FR" b="1" dirty="0"/>
              <a:t>Direction du Tourisme / 17 octobre 2023</a:t>
            </a:r>
          </a:p>
        </p:txBody>
      </p:sp>
    </p:spTree>
    <p:extLst>
      <p:ext uri="{BB962C8B-B14F-4D97-AF65-F5344CB8AC3E}">
        <p14:creationId xmlns:p14="http://schemas.microsoft.com/office/powerpoint/2010/main" val="4063955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2864D1-FDF1-493A-97DC-76B60E338B49}"/>
              </a:ext>
            </a:extLst>
          </p:cNvPr>
          <p:cNvSpPr>
            <a:spLocks noGrp="1"/>
          </p:cNvSpPr>
          <p:nvPr>
            <p:ph type="body" sz="quarter" idx="12"/>
          </p:nvPr>
        </p:nvSpPr>
        <p:spPr>
          <a:xfrm>
            <a:off x="0" y="1239590"/>
            <a:ext cx="12192000" cy="460640"/>
          </a:xfrm>
          <a:solidFill>
            <a:schemeClr val="accent4">
              <a:lumMod val="40000"/>
              <a:lumOff val="60000"/>
            </a:schemeClr>
          </a:solidFill>
        </p:spPr>
        <p:txBody>
          <a:bodyPr/>
          <a:lstStyle/>
          <a:p>
            <a:pPr marL="0" indent="0" algn="ctr">
              <a:buNone/>
            </a:pPr>
            <a:r>
              <a:rPr lang="fr-FR" sz="2000" b="1">
                <a:solidFill>
                  <a:schemeClr val="tx2">
                    <a:lumMod val="75000"/>
                  </a:schemeClr>
                </a:solidFill>
              </a:rPr>
              <a:t>VOLET 1 : L’AIDE AUX PROJETS (B) </a:t>
            </a:r>
          </a:p>
          <a:p>
            <a:pPr marL="0" indent="0" algn="ctr">
              <a:buNone/>
            </a:pPr>
            <a:endParaRPr lang="fr-FR" sz="2000" b="1">
              <a:solidFill>
                <a:schemeClr val="tx2">
                  <a:lumMod val="75000"/>
                </a:schemeClr>
              </a:solidFill>
            </a:endParaRPr>
          </a:p>
        </p:txBody>
      </p:sp>
      <p:sp>
        <p:nvSpPr>
          <p:cNvPr id="3" name="Rectangle 2">
            <a:extLst>
              <a:ext uri="{FF2B5EF4-FFF2-40B4-BE49-F238E27FC236}">
                <a16:creationId xmlns:a16="http://schemas.microsoft.com/office/drawing/2014/main" id="{33529BC3-6726-426B-B2F1-5C27EABFD081}"/>
              </a:ext>
            </a:extLst>
          </p:cNvPr>
          <p:cNvSpPr/>
          <p:nvPr/>
        </p:nvSpPr>
        <p:spPr>
          <a:xfrm>
            <a:off x="0" y="1956080"/>
            <a:ext cx="11923848" cy="6247864"/>
          </a:xfrm>
          <a:prstGeom prst="rect">
            <a:avLst/>
          </a:prstGeom>
        </p:spPr>
        <p:txBody>
          <a:bodyPr wrap="square">
            <a:spAutoFit/>
          </a:bodyPr>
          <a:lstStyle/>
          <a:p>
            <a:pPr algn="just" defTabSz="1219170"/>
            <a:r>
              <a:rPr lang="fr-FR" sz="1600" b="1" dirty="0">
                <a:latin typeface="Verdana" panose="020B0604030504040204" pitchFamily="34" charset="0"/>
                <a:ea typeface="Verdana" panose="020B0604030504040204" pitchFamily="34" charset="0"/>
                <a:cs typeface="Verdana" panose="020B0604030504040204" pitchFamily="34" charset="0"/>
              </a:rPr>
              <a:t>Travaux éligibles </a:t>
            </a:r>
            <a:r>
              <a:rPr lang="fr-FR" sz="1600" dirty="0">
                <a:latin typeface="Verdana" panose="020B0604030504040204" pitchFamily="34" charset="0"/>
                <a:ea typeface="Verdana" panose="020B0604030504040204" pitchFamily="34" charset="0"/>
                <a:cs typeface="Verdana" panose="020B0604030504040204" pitchFamily="34" charset="0"/>
              </a:rPr>
              <a:t>: </a:t>
            </a: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marL="285750" indent="-285750" algn="l">
              <a:buFontTx/>
              <a:buChar char="-"/>
            </a:pPr>
            <a:r>
              <a:rPr lang="fr-FR" sz="1600" b="0" i="0" u="sng" strike="noStrike" baseline="0" dirty="0">
                <a:latin typeface="Verdana" panose="020B0604030504040204" pitchFamily="34" charset="0"/>
                <a:ea typeface="Verdana" panose="020B0604030504040204" pitchFamily="34" charset="0"/>
              </a:rPr>
              <a:t>Chambres d’hôtes labellisées</a:t>
            </a:r>
            <a:r>
              <a:rPr lang="fr-FR" sz="1600" b="0" i="0" strike="noStrike" baseline="0" dirty="0">
                <a:latin typeface="Verdana" panose="020B0604030504040204" pitchFamily="34" charset="0"/>
                <a:ea typeface="Verdana" panose="020B0604030504040204" pitchFamily="34" charset="0"/>
              </a:rPr>
              <a:t> </a:t>
            </a:r>
            <a:r>
              <a:rPr lang="fr-FR" sz="1600" b="0" i="0" u="none" strike="noStrike" baseline="0" dirty="0">
                <a:latin typeface="Verdana" panose="020B0604030504040204" pitchFamily="34" charset="0"/>
                <a:ea typeface="Verdana" panose="020B0604030504040204" pitchFamily="34" charset="0"/>
              </a:rPr>
              <a:t>: Travaux relatifs à la création des chambres et de leurs salles de bain et équipements fixes et services pour les clientèles itinérantes.</a:t>
            </a:r>
          </a:p>
          <a:p>
            <a:pPr algn="l"/>
            <a:endParaRPr lang="fr-FR" sz="1600" b="0" i="0" u="none" strike="noStrike" baseline="0" dirty="0">
              <a:latin typeface="Verdana" panose="020B0604030504040204" pitchFamily="34" charset="0"/>
              <a:ea typeface="Verdana" panose="020B0604030504040204" pitchFamily="34" charset="0"/>
            </a:endParaRPr>
          </a:p>
          <a:p>
            <a:pPr marL="285750" indent="-285750" algn="just">
              <a:buFontTx/>
              <a:buChar char="-"/>
            </a:pPr>
            <a:r>
              <a:rPr lang="fr-FR" sz="1600" b="0" i="0" u="sng" strike="noStrike" baseline="0" dirty="0">
                <a:latin typeface="Verdana" panose="020B0604030504040204" pitchFamily="34" charset="0"/>
                <a:ea typeface="Verdana" panose="020B0604030504040204" pitchFamily="34" charset="0"/>
              </a:rPr>
              <a:t>Gîtes d’étapes labellisés</a:t>
            </a:r>
            <a:r>
              <a:rPr lang="fr-FR" sz="1600" b="0" i="0" strike="noStrike" baseline="0" dirty="0">
                <a:latin typeface="Verdana" panose="020B0604030504040204" pitchFamily="34" charset="0"/>
                <a:ea typeface="Verdana" panose="020B0604030504040204" pitchFamily="34" charset="0"/>
              </a:rPr>
              <a:t> </a:t>
            </a:r>
            <a:r>
              <a:rPr lang="fr-FR" sz="1600" b="0" i="0" u="none" strike="noStrike" baseline="0" dirty="0">
                <a:latin typeface="Verdana" panose="020B0604030504040204" pitchFamily="34" charset="0"/>
                <a:ea typeface="Verdana" panose="020B0604030504040204" pitchFamily="34" charset="0"/>
              </a:rPr>
              <a:t>: travaux de gros </a:t>
            </a:r>
            <a:r>
              <a:rPr lang="fr-FR" sz="1600" b="0" i="0" u="none" strike="noStrike" baseline="0" dirty="0" err="1">
                <a:latin typeface="Verdana" panose="020B0604030504040204" pitchFamily="34" charset="0"/>
                <a:ea typeface="Verdana" panose="020B0604030504040204" pitchFamily="34" charset="0"/>
              </a:rPr>
              <a:t>oeuvre</a:t>
            </a:r>
            <a:r>
              <a:rPr lang="fr-FR" sz="1600" b="0" i="0" u="none" strike="noStrike" baseline="0" dirty="0">
                <a:latin typeface="Verdana" panose="020B0604030504040204" pitchFamily="34" charset="0"/>
                <a:ea typeface="Verdana" panose="020B0604030504040204" pitchFamily="34" charset="0"/>
              </a:rPr>
              <a:t> et second </a:t>
            </a:r>
            <a:r>
              <a:rPr lang="fr-FR" sz="1600" b="0" i="0" u="none" strike="noStrike" baseline="0" dirty="0" err="1">
                <a:latin typeface="Verdana" panose="020B0604030504040204" pitchFamily="34" charset="0"/>
                <a:ea typeface="Verdana" panose="020B0604030504040204" pitchFamily="34" charset="0"/>
              </a:rPr>
              <a:t>oeuvre</a:t>
            </a:r>
            <a:r>
              <a:rPr lang="fr-FR" sz="1600" b="0" i="0" u="none" strike="noStrike" baseline="0" dirty="0">
                <a:latin typeface="Verdana" panose="020B0604030504040204" pitchFamily="34" charset="0"/>
                <a:ea typeface="Verdana" panose="020B0604030504040204" pitchFamily="34" charset="0"/>
              </a:rPr>
              <a:t> (hormis la climatisation) permettant l’amélioration de la performance énergétique et thermique, travaux d’embellissement intérieurs et extérieurs et services (s’ils ne représentent pas la majorité ou l’exclusivité des dépenses), équipements fixes pour les clientèles itinérantes, honoraires d’architecte et de maîtrise d’</a:t>
            </a:r>
            <a:r>
              <a:rPr lang="fr-FR" sz="1600" b="0" i="0" u="none" strike="noStrike" baseline="0" dirty="0" err="1">
                <a:latin typeface="Verdana" panose="020B0604030504040204" pitchFamily="34" charset="0"/>
                <a:ea typeface="Verdana" panose="020B0604030504040204" pitchFamily="34" charset="0"/>
              </a:rPr>
              <a:t>oeuvre</a:t>
            </a:r>
            <a:r>
              <a:rPr lang="fr-FR" sz="1600" b="0" i="0" u="none" strike="noStrike" baseline="0" dirty="0">
                <a:latin typeface="Verdana" panose="020B0604030504040204" pitchFamily="34" charset="0"/>
                <a:ea typeface="Verdana" panose="020B0604030504040204" pitchFamily="34" charset="0"/>
              </a:rPr>
              <a:t> dans la limite de 10% des montants éligibles.</a:t>
            </a:r>
          </a:p>
          <a:p>
            <a:pPr algn="just"/>
            <a:endParaRPr lang="fr-FR" sz="1600" b="0" i="0" u="none" strike="noStrike" baseline="0" dirty="0">
              <a:latin typeface="Verdana" panose="020B0604030504040204" pitchFamily="34" charset="0"/>
              <a:ea typeface="Verdana" panose="020B0604030504040204" pitchFamily="34" charset="0"/>
            </a:endParaRPr>
          </a:p>
          <a:p>
            <a:pPr algn="just"/>
            <a:r>
              <a:rPr lang="fr-FR" sz="1600" b="0" i="0" u="none" strike="noStrike" baseline="0" dirty="0">
                <a:latin typeface="Verdana" panose="020B0604030504040204" pitchFamily="34" charset="0"/>
                <a:ea typeface="Verdana" panose="020B0604030504040204" pitchFamily="34" charset="0"/>
              </a:rPr>
              <a:t>- </a:t>
            </a:r>
            <a:r>
              <a:rPr lang="fr-FR" sz="1600" b="0" i="0" u="sng" strike="noStrike" baseline="0" dirty="0">
                <a:latin typeface="Verdana" panose="020B0604030504040204" pitchFamily="34" charset="0"/>
                <a:ea typeface="Verdana" panose="020B0604030504040204" pitchFamily="34" charset="0"/>
              </a:rPr>
              <a:t>Aires de bivouacs</a:t>
            </a:r>
            <a:r>
              <a:rPr lang="fr-FR" sz="1600" b="0" i="0" strike="noStrike" baseline="0" dirty="0">
                <a:latin typeface="Verdana" panose="020B0604030504040204" pitchFamily="34" charset="0"/>
                <a:ea typeface="Verdana" panose="020B0604030504040204" pitchFamily="34" charset="0"/>
              </a:rPr>
              <a:t> </a:t>
            </a:r>
            <a:r>
              <a:rPr lang="fr-FR" sz="1600" b="0" i="0" u="none" strike="noStrike" baseline="0" dirty="0">
                <a:latin typeface="Verdana" panose="020B0604030504040204" pitchFamily="34" charset="0"/>
                <a:ea typeface="Verdana" panose="020B0604030504040204" pitchFamily="34" charset="0"/>
              </a:rPr>
              <a:t>: préparation du terrain (défrichage, …), paysagement, panneaux d’information, signalétiques, plate-forme de support des tentes, système d’éclairage, tables de pique-nique, arceaux de stationnement, points d’eau, toilettes, kiosques, … matériels mis à disposition des bivouaqueurs, notamment pour la création d’animations (carte du ciel, murs d’expression, supports d’interprétation du patrimoine, …).</a:t>
            </a:r>
          </a:p>
          <a:p>
            <a:pPr algn="l"/>
            <a:endParaRPr lang="fr-FR" sz="1600" b="0" i="0" u="none" strike="noStrike" baseline="0" dirty="0">
              <a:latin typeface="Verdana" panose="020B0604030504040204" pitchFamily="34" charset="0"/>
              <a:ea typeface="Verdana" panose="020B0604030504040204" pitchFamily="34" charset="0"/>
            </a:endParaRPr>
          </a:p>
          <a:p>
            <a:pPr algn="l"/>
            <a:r>
              <a:rPr lang="fr-FR" sz="1600" b="0" i="0" u="none" strike="noStrike" baseline="0" dirty="0">
                <a:latin typeface="Verdana" panose="020B0604030504040204" pitchFamily="34" charset="0"/>
                <a:ea typeface="Verdana" panose="020B0604030504040204" pitchFamily="34" charset="0"/>
              </a:rPr>
              <a:t>- </a:t>
            </a:r>
            <a:r>
              <a:rPr lang="fr-FR" sz="1600" b="0" i="0" u="sng" strike="noStrike" baseline="0" dirty="0">
                <a:latin typeface="Verdana" panose="020B0604030504040204" pitchFamily="34" charset="0"/>
                <a:ea typeface="Verdana" panose="020B0604030504040204" pitchFamily="34" charset="0"/>
              </a:rPr>
              <a:t>Hébergements légers type « </a:t>
            </a:r>
            <a:r>
              <a:rPr lang="fr-FR" sz="1600" b="0" i="0" u="sng" strike="noStrike" baseline="0" dirty="0" err="1">
                <a:latin typeface="Verdana" panose="020B0604030504040204" pitchFamily="34" charset="0"/>
                <a:ea typeface="Verdana" panose="020B0604030504040204" pitchFamily="34" charset="0"/>
              </a:rPr>
              <a:t>Abricylo</a:t>
            </a:r>
            <a:r>
              <a:rPr lang="fr-FR" sz="1600" b="0" i="0" u="sng" strike="noStrike" baseline="0" dirty="0">
                <a:latin typeface="Verdana" panose="020B0604030504040204" pitchFamily="34" charset="0"/>
                <a:ea typeface="Verdana" panose="020B0604030504040204" pitchFamily="34" charset="0"/>
              </a:rPr>
              <a:t> »</a:t>
            </a:r>
            <a:r>
              <a:rPr lang="fr-FR" sz="1600" b="0" i="0" strike="noStrike" baseline="0" dirty="0">
                <a:latin typeface="Verdana" panose="020B0604030504040204" pitchFamily="34" charset="0"/>
                <a:ea typeface="Verdana" panose="020B0604030504040204" pitchFamily="34" charset="0"/>
              </a:rPr>
              <a:t> </a:t>
            </a:r>
            <a:r>
              <a:rPr lang="fr-FR" sz="1600" b="0" i="0" u="none" strike="noStrike" baseline="0" dirty="0">
                <a:latin typeface="Verdana" panose="020B0604030504040204" pitchFamily="34" charset="0"/>
                <a:ea typeface="Verdana" panose="020B0604030504040204" pitchFamily="34" charset="0"/>
              </a:rPr>
              <a:t>: Achat et installation des </a:t>
            </a:r>
            <a:r>
              <a:rPr lang="fr-FR" sz="1600" b="0" i="0" u="none" strike="noStrike" baseline="0" dirty="0" err="1">
                <a:latin typeface="Verdana" panose="020B0604030504040204" pitchFamily="34" charset="0"/>
                <a:ea typeface="Verdana" panose="020B0604030504040204" pitchFamily="34" charset="0"/>
              </a:rPr>
              <a:t>abricyclos</a:t>
            </a:r>
            <a:r>
              <a:rPr lang="fr-FR" sz="1600" b="0" i="0" u="none" strike="noStrike" baseline="0" dirty="0">
                <a:latin typeface="Verdana" panose="020B0604030504040204" pitchFamily="34" charset="0"/>
                <a:ea typeface="Verdana" panose="020B0604030504040204" pitchFamily="34" charset="0"/>
              </a:rPr>
              <a:t> et de leurs équipements : système d’éclairage,  d’alimentation électrique, insertion paysagère et équipements de recharge et stationnement sécurisé des vélos.</a:t>
            </a:r>
            <a:endParaRPr lang="fr-FR" sz="1600" b="0" i="0" u="none" strike="noStrike" baseline="0" dirty="0">
              <a:latin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1">
            <a:extLst>
              <a:ext uri="{FF2B5EF4-FFF2-40B4-BE49-F238E27FC236}">
                <a16:creationId xmlns:a16="http://schemas.microsoft.com/office/drawing/2014/main" id="{7AD02C6C-5501-4C5C-852B-19487A70F3FB}"/>
              </a:ext>
            </a:extLst>
          </p:cNvPr>
          <p:cNvSpPr txBox="1">
            <a:spLocks/>
          </p:cNvSpPr>
          <p:nvPr/>
        </p:nvSpPr>
        <p:spPr>
          <a:xfrm>
            <a:off x="0" y="1239590"/>
            <a:ext cx="12192000" cy="544386"/>
          </a:xfrm>
          <a:prstGeom prst="rect">
            <a:avLst/>
          </a:prstGeom>
          <a:solidFill>
            <a:schemeClr val="accent4">
              <a:lumMod val="40000"/>
              <a:lumOff val="60000"/>
            </a:schemeClr>
          </a:solidFill>
          <a:ln>
            <a:solidFill>
              <a:schemeClr val="tx2">
                <a:lumMod val="50000"/>
              </a:scheme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3"/>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Tx/>
              <a:buNone/>
            </a:pPr>
            <a:r>
              <a:rPr lang="fr-FR" sz="2000" b="1" dirty="0">
                <a:solidFill>
                  <a:schemeClr val="tx2">
                    <a:lumMod val="75000"/>
                  </a:schemeClr>
                </a:solidFill>
              </a:rPr>
              <a:t>TRAVAUX ELIGIBLES (1)</a:t>
            </a:r>
          </a:p>
        </p:txBody>
      </p:sp>
    </p:spTree>
    <p:extLst>
      <p:ext uri="{BB962C8B-B14F-4D97-AF65-F5344CB8AC3E}">
        <p14:creationId xmlns:p14="http://schemas.microsoft.com/office/powerpoint/2010/main" val="3405682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2864D1-FDF1-493A-97DC-76B60E338B49}"/>
              </a:ext>
            </a:extLst>
          </p:cNvPr>
          <p:cNvSpPr>
            <a:spLocks noGrp="1"/>
          </p:cNvSpPr>
          <p:nvPr>
            <p:ph type="body" sz="quarter" idx="12"/>
          </p:nvPr>
        </p:nvSpPr>
        <p:spPr>
          <a:xfrm>
            <a:off x="0" y="1239590"/>
            <a:ext cx="12192000" cy="460640"/>
          </a:xfrm>
          <a:solidFill>
            <a:schemeClr val="accent4">
              <a:lumMod val="40000"/>
              <a:lumOff val="60000"/>
            </a:schemeClr>
          </a:solidFill>
        </p:spPr>
        <p:txBody>
          <a:bodyPr/>
          <a:lstStyle/>
          <a:p>
            <a:pPr marL="0" indent="0" algn="ctr">
              <a:buNone/>
            </a:pPr>
            <a:r>
              <a:rPr lang="fr-FR" sz="2000" b="1">
                <a:solidFill>
                  <a:schemeClr val="tx2">
                    <a:lumMod val="75000"/>
                  </a:schemeClr>
                </a:solidFill>
              </a:rPr>
              <a:t>VOLET 1 : L’AIDE AUX PROJETS (B) </a:t>
            </a:r>
          </a:p>
          <a:p>
            <a:pPr marL="0" indent="0" algn="ctr">
              <a:buNone/>
            </a:pPr>
            <a:endParaRPr lang="fr-FR" sz="2000" b="1">
              <a:solidFill>
                <a:schemeClr val="tx2">
                  <a:lumMod val="75000"/>
                </a:schemeClr>
              </a:solidFill>
            </a:endParaRPr>
          </a:p>
        </p:txBody>
      </p:sp>
      <p:sp>
        <p:nvSpPr>
          <p:cNvPr id="3" name="Rectangle 2">
            <a:extLst>
              <a:ext uri="{FF2B5EF4-FFF2-40B4-BE49-F238E27FC236}">
                <a16:creationId xmlns:a16="http://schemas.microsoft.com/office/drawing/2014/main" id="{33529BC3-6726-426B-B2F1-5C27EABFD081}"/>
              </a:ext>
            </a:extLst>
          </p:cNvPr>
          <p:cNvSpPr/>
          <p:nvPr/>
        </p:nvSpPr>
        <p:spPr>
          <a:xfrm>
            <a:off x="0" y="1956080"/>
            <a:ext cx="11923848" cy="5509200"/>
          </a:xfrm>
          <a:prstGeom prst="rect">
            <a:avLst/>
          </a:prstGeom>
        </p:spPr>
        <p:txBody>
          <a:bodyPr wrap="square">
            <a:spAutoFit/>
          </a:bodyPr>
          <a:lstStyle/>
          <a:p>
            <a:pPr algn="l"/>
            <a:r>
              <a:rPr lang="fr-FR" sz="1600" b="0" i="0" u="none" strike="noStrike" baseline="0" dirty="0">
                <a:latin typeface="Verdana" panose="020B0604030504040204" pitchFamily="34" charset="0"/>
                <a:ea typeface="Verdana" panose="020B0604030504040204" pitchFamily="34" charset="0"/>
              </a:rPr>
              <a:t>- </a:t>
            </a:r>
            <a:r>
              <a:rPr lang="fr-FR" sz="1600" b="0" i="0" u="sng" strike="noStrike" baseline="0" dirty="0">
                <a:latin typeface="Verdana" panose="020B0604030504040204" pitchFamily="34" charset="0"/>
                <a:ea typeface="Verdana" panose="020B0604030504040204" pitchFamily="34" charset="0"/>
              </a:rPr>
              <a:t>Hébergements insolites</a:t>
            </a:r>
            <a:r>
              <a:rPr lang="fr-FR" sz="1600" b="0" i="0" strike="noStrike" baseline="0" dirty="0">
                <a:latin typeface="Verdana" panose="020B0604030504040204" pitchFamily="34" charset="0"/>
                <a:ea typeface="Verdana" panose="020B0604030504040204" pitchFamily="34" charset="0"/>
              </a:rPr>
              <a:t> </a:t>
            </a:r>
            <a:r>
              <a:rPr lang="fr-FR" sz="1600" b="0" i="0" u="none" strike="noStrike" baseline="0" dirty="0">
                <a:latin typeface="Verdana" panose="020B0604030504040204" pitchFamily="34" charset="0"/>
                <a:ea typeface="Verdana" panose="020B0604030504040204" pitchFamily="34" charset="0"/>
              </a:rPr>
              <a:t>: Achat et installation des hébergements insolites, équipements fixes et services pour les clientèles itinérantes.</a:t>
            </a:r>
          </a:p>
          <a:p>
            <a:pPr algn="l"/>
            <a:endParaRPr lang="fr-FR" sz="1600" b="0" i="0" u="none" strike="noStrike" baseline="0" dirty="0">
              <a:latin typeface="Verdana" panose="020B0604030504040204" pitchFamily="34" charset="0"/>
              <a:ea typeface="Verdana" panose="020B0604030504040204" pitchFamily="34" charset="0"/>
            </a:endParaRPr>
          </a:p>
          <a:p>
            <a:r>
              <a:rPr lang="fr-FR" sz="1600" b="0" i="0" u="sng" strike="noStrike" baseline="0" dirty="0">
                <a:latin typeface="Verdana" panose="020B0604030504040204" pitchFamily="34" charset="0"/>
              </a:rPr>
              <a:t>Sont inéligibles à l’aide régionale</a:t>
            </a:r>
            <a:r>
              <a:rPr lang="fr-FR" sz="1600" b="0" i="0" strike="noStrike" baseline="0" dirty="0">
                <a:latin typeface="Verdana" panose="020B0604030504040204" pitchFamily="34" charset="0"/>
              </a:rPr>
              <a:t> </a:t>
            </a:r>
            <a:r>
              <a:rPr lang="fr-FR" sz="1600" b="0" i="0" u="none" strike="noStrike" baseline="0" dirty="0">
                <a:latin typeface="Verdana" panose="020B0604030504040204" pitchFamily="34" charset="0"/>
              </a:rPr>
              <a:t>: achat et pose de matériaux par le propriétaire, système de climatisation,</a:t>
            </a:r>
            <a:r>
              <a:rPr lang="fr-FR" sz="1600" dirty="0">
                <a:latin typeface="Verdana" panose="020B0604030504040204" pitchFamily="34" charset="0"/>
              </a:rPr>
              <a:t> </a:t>
            </a:r>
            <a:r>
              <a:rPr lang="fr-FR" sz="1600" b="0" i="0" u="none" strike="noStrike" baseline="0" dirty="0">
                <a:latin typeface="Verdana" panose="020B0604030504040204" pitchFamily="34" charset="0"/>
              </a:rPr>
              <a:t>équipements non fixes (petits équipements, mobilier, literie, décoration…), travaux d’entretien, frais d’acquisition foncière, de promotion commerciale de l’établissement,  de diagnostic de certification liés à l’hygiène ou à la sécurité.</a:t>
            </a: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r>
              <a:rPr lang="fr-FR" sz="1600" dirty="0">
                <a:latin typeface="Verdana" panose="020B0604030504040204" pitchFamily="34" charset="0"/>
                <a:ea typeface="Verdana" panose="020B0604030504040204" pitchFamily="34" charset="0"/>
                <a:cs typeface="Verdana" panose="020B0604030504040204" pitchFamily="34" charset="0"/>
              </a:rPr>
              <a:t>EQUIPEMENTS DE CHAUFFAGE ET D’ISOLATION ELIGIBLES : </a:t>
            </a:r>
          </a:p>
          <a:p>
            <a:pPr algn="just" defTabSz="1219170"/>
            <a:endParaRPr lang="fr-FR" sz="1600" u="sng" dirty="0">
              <a:latin typeface="Verdana" panose="020B0604030504040204" pitchFamily="34" charset="0"/>
              <a:ea typeface="Verdana" panose="020B0604030504040204" pitchFamily="34" charset="0"/>
              <a:cs typeface="Verdana" panose="020B0604030504040204" pitchFamily="34" charset="0"/>
            </a:endParaRPr>
          </a:p>
          <a:p>
            <a:pPr algn="just" defTabSz="1219170"/>
            <a:r>
              <a:rPr lang="fr-FR" sz="1600" u="sng" dirty="0">
                <a:latin typeface="Verdana" panose="020B0604030504040204" pitchFamily="34" charset="0"/>
                <a:ea typeface="Verdana" panose="020B0604030504040204" pitchFamily="34" charset="0"/>
                <a:cs typeface="Verdana" panose="020B0604030504040204" pitchFamily="34" charset="0"/>
              </a:rPr>
              <a:t>SYSTÈME DE CHAUFFAGE</a:t>
            </a:r>
            <a:r>
              <a:rPr lang="fr-FR" sz="1600" dirty="0">
                <a:latin typeface="Verdana" panose="020B0604030504040204" pitchFamily="34" charset="0"/>
                <a:ea typeface="Verdana" panose="020B0604030504040204" pitchFamily="34" charset="0"/>
                <a:cs typeface="Verdana" panose="020B0604030504040204" pitchFamily="34" charset="0"/>
              </a:rPr>
              <a:t> : </a:t>
            </a:r>
          </a:p>
          <a:p>
            <a:pPr algn="just" defTabSz="1219170"/>
            <a:r>
              <a:rPr lang="fr-FR" sz="1600" dirty="0">
                <a:latin typeface="Verdana" panose="020B0604030504040204" pitchFamily="34" charset="0"/>
                <a:ea typeface="Verdana" panose="020B0604030504040204" pitchFamily="34" charset="0"/>
                <a:cs typeface="Verdana" panose="020B0604030504040204" pitchFamily="34" charset="0"/>
              </a:rPr>
              <a:t>Chaudières THPE</a:t>
            </a:r>
          </a:p>
          <a:p>
            <a:pPr algn="just" defTabSz="1219170"/>
            <a:r>
              <a:rPr lang="fr-FR" sz="1600" dirty="0">
                <a:latin typeface="Verdana" panose="020B0604030504040204" pitchFamily="34" charset="0"/>
                <a:ea typeface="Verdana" panose="020B0604030504040204" pitchFamily="34" charset="0"/>
                <a:cs typeface="Verdana" panose="020B0604030504040204" pitchFamily="34" charset="0"/>
              </a:rPr>
              <a:t>Pompes à chaleur (sauf air/air)</a:t>
            </a:r>
          </a:p>
          <a:p>
            <a:pPr algn="just" defTabSz="1219170"/>
            <a:r>
              <a:rPr lang="fr-FR" sz="1600" dirty="0">
                <a:latin typeface="Verdana" panose="020B0604030504040204" pitchFamily="34" charset="0"/>
                <a:ea typeface="Verdana" panose="020B0604030504040204" pitchFamily="34" charset="0"/>
                <a:cs typeface="Verdana" panose="020B0604030504040204" pitchFamily="34" charset="0"/>
              </a:rPr>
              <a:t>Chauffage solaire, au bois ou par biomasse</a:t>
            </a: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r>
              <a:rPr lang="fr-FR" sz="1600" u="sng" dirty="0">
                <a:latin typeface="Verdana" panose="020B0604030504040204" pitchFamily="34" charset="0"/>
                <a:ea typeface="Verdana" panose="020B0604030504040204" pitchFamily="34" charset="0"/>
                <a:cs typeface="Verdana" panose="020B0604030504040204" pitchFamily="34" charset="0"/>
              </a:rPr>
              <a:t>ISOLATION THERMIQUE</a:t>
            </a:r>
            <a:r>
              <a:rPr lang="fr-FR" sz="1600" dirty="0">
                <a:latin typeface="Verdana" panose="020B0604030504040204" pitchFamily="34" charset="0"/>
                <a:ea typeface="Verdana" panose="020B0604030504040204" pitchFamily="34" charset="0"/>
                <a:cs typeface="Verdana" panose="020B0604030504040204" pitchFamily="34" charset="0"/>
              </a:rPr>
              <a:t> : </a:t>
            </a:r>
          </a:p>
          <a:p>
            <a:pPr algn="just" defTabSz="1219170"/>
            <a:r>
              <a:rPr lang="fr-FR" sz="1600" dirty="0">
                <a:latin typeface="Verdana" panose="020B0604030504040204" pitchFamily="34" charset="0"/>
                <a:ea typeface="Verdana" panose="020B0604030504040204" pitchFamily="34" charset="0"/>
                <a:cs typeface="Verdana" panose="020B0604030504040204" pitchFamily="34" charset="0"/>
              </a:rPr>
              <a:t>Isolation : de R&gt;3m².K/W (plancher) à R&gt;7m².K/W (combles)  </a:t>
            </a:r>
          </a:p>
          <a:p>
            <a:pPr algn="just" defTabSz="1219170"/>
            <a:r>
              <a:rPr lang="fr-FR" sz="1600" dirty="0">
                <a:latin typeface="Verdana" panose="020B0604030504040204" pitchFamily="34" charset="0"/>
                <a:ea typeface="Verdana" panose="020B0604030504040204" pitchFamily="34" charset="0"/>
                <a:cs typeface="Verdana" panose="020B0604030504040204" pitchFamily="34" charset="0"/>
              </a:rPr>
              <a:t>Fenêtres : Entre Uw&lt;1,8W/m² (doubles fenêtres) ) à Uw&lt;1,3W/m² (Fenêtres) </a:t>
            </a: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1">
            <a:extLst>
              <a:ext uri="{FF2B5EF4-FFF2-40B4-BE49-F238E27FC236}">
                <a16:creationId xmlns:a16="http://schemas.microsoft.com/office/drawing/2014/main" id="{7AD02C6C-5501-4C5C-852B-19487A70F3FB}"/>
              </a:ext>
            </a:extLst>
          </p:cNvPr>
          <p:cNvSpPr txBox="1">
            <a:spLocks/>
          </p:cNvSpPr>
          <p:nvPr/>
        </p:nvSpPr>
        <p:spPr>
          <a:xfrm>
            <a:off x="0" y="1239590"/>
            <a:ext cx="12192000" cy="544386"/>
          </a:xfrm>
          <a:prstGeom prst="rect">
            <a:avLst/>
          </a:prstGeom>
          <a:solidFill>
            <a:schemeClr val="accent4">
              <a:lumMod val="40000"/>
              <a:lumOff val="60000"/>
            </a:schemeClr>
          </a:solidFill>
          <a:ln>
            <a:solidFill>
              <a:schemeClr val="tx2">
                <a:lumMod val="50000"/>
              </a:scheme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3"/>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Tx/>
              <a:buNone/>
            </a:pPr>
            <a:r>
              <a:rPr lang="fr-FR" sz="2000" b="1" dirty="0">
                <a:solidFill>
                  <a:schemeClr val="tx2">
                    <a:lumMod val="75000"/>
                  </a:schemeClr>
                </a:solidFill>
              </a:rPr>
              <a:t>TRAVAUX ELIGIBLES (2)</a:t>
            </a:r>
          </a:p>
        </p:txBody>
      </p:sp>
    </p:spTree>
    <p:extLst>
      <p:ext uri="{BB962C8B-B14F-4D97-AF65-F5344CB8AC3E}">
        <p14:creationId xmlns:p14="http://schemas.microsoft.com/office/powerpoint/2010/main" val="3832502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FF8EAF1-8354-F559-A94B-539079EE9C7C}"/>
              </a:ext>
            </a:extLst>
          </p:cNvPr>
          <p:cNvSpPr>
            <a:spLocks noGrp="1"/>
          </p:cNvSpPr>
          <p:nvPr>
            <p:ph idx="1"/>
          </p:nvPr>
        </p:nvSpPr>
        <p:spPr>
          <a:xfrm>
            <a:off x="94268" y="1018095"/>
            <a:ext cx="5505254" cy="5663316"/>
          </a:xfrm>
          <a:ln>
            <a:solidFill>
              <a:schemeClr val="tx1"/>
            </a:solidFill>
          </a:ln>
        </p:spPr>
        <p:txBody>
          <a:bodyPr>
            <a:normAutofit fontScale="25000" lnSpcReduction="20000"/>
          </a:bodyPr>
          <a:lstStyle/>
          <a:p>
            <a:pPr marL="0" indent="0" algn="just" fontAlgn="base">
              <a:lnSpc>
                <a:spcPct val="115000"/>
              </a:lnSpc>
              <a:spcAft>
                <a:spcPts val="1000"/>
              </a:spcAft>
              <a:buNone/>
            </a:pPr>
            <a:r>
              <a:rPr lang="fr-FR" sz="4400" b="1" u="sng" dirty="0">
                <a:effectLst/>
                <a:latin typeface="Verdana" panose="020B0604030504040204" pitchFamily="34" charset="0"/>
                <a:ea typeface="Times New Roman" panose="02020603050405020304" pitchFamily="18" charset="0"/>
                <a:cs typeface="Segoe UI" panose="020B0502040204020203" pitchFamily="34" charset="0"/>
              </a:rPr>
              <a:t>CYCLISTES</a:t>
            </a:r>
            <a:r>
              <a:rPr lang="fr-FR" sz="4400" b="1" dirty="0">
                <a:effectLst/>
                <a:latin typeface="Verdana" panose="020B0604030504040204" pitchFamily="34" charset="0"/>
                <a:ea typeface="Times New Roman" panose="02020603050405020304" pitchFamily="18" charset="0"/>
                <a:cs typeface="Segoe UI" panose="020B0502040204020203" pitchFamily="34" charset="0"/>
              </a:rPr>
              <a:t> : situé à moins de 5 km de l’itinéraire</a:t>
            </a:r>
            <a:endParaRPr lang="fr-FR" sz="4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fontAlgn="base">
              <a:buFont typeface="Wingdings" panose="05000000000000000000" pitchFamily="2" charset="2"/>
              <a:buChar char=""/>
            </a:pPr>
            <a:r>
              <a:rPr lang="fr-FR" sz="4400" dirty="0">
                <a:effectLst/>
                <a:latin typeface="Verdana" panose="020B0604030504040204" pitchFamily="34" charset="0"/>
                <a:ea typeface="Times New Roman" panose="02020603050405020304" pitchFamily="18" charset="0"/>
                <a:cs typeface="Segoe UI" panose="020B0502040204020203" pitchFamily="34" charset="0"/>
              </a:rPr>
              <a:t>Cœur de France à vélo (départements 37/41/18)</a:t>
            </a:r>
            <a:endParaRPr lang="fr-FR" sz="4400" dirty="0">
              <a:effectLst/>
              <a:latin typeface="Times New Roman" panose="02020603050405020304" pitchFamily="18" charset="0"/>
              <a:ea typeface="PMingLiU" panose="02020500000000000000" pitchFamily="18" charset="-120"/>
            </a:endParaRPr>
          </a:p>
          <a:p>
            <a:pPr marL="342900" lvl="0" indent="-342900" algn="just" fontAlgn="base">
              <a:lnSpc>
                <a:spcPct val="115000"/>
              </a:lnSpc>
              <a:spcAft>
                <a:spcPts val="1000"/>
              </a:spcAft>
              <a:buFont typeface="Wingdings" panose="05000000000000000000" pitchFamily="2" charset="2"/>
              <a:buChar char=""/>
            </a:pPr>
            <a:r>
              <a:rPr lang="fr-FR" sz="4400" dirty="0">
                <a:effectLst/>
                <a:latin typeface="Verdana" panose="020B0604030504040204" pitchFamily="34" charset="0"/>
                <a:ea typeface="Times New Roman" panose="02020603050405020304" pitchFamily="18" charset="0"/>
                <a:cs typeface="Segoe UI" panose="020B0502040204020203" pitchFamily="34" charset="0"/>
              </a:rPr>
              <a:t>Indre à vélo (départements 36/37)</a:t>
            </a:r>
            <a:endParaRPr lang="fr-FR" sz="4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fontAlgn="base">
              <a:lnSpc>
                <a:spcPct val="115000"/>
              </a:lnSpc>
              <a:spcAft>
                <a:spcPts val="1000"/>
              </a:spcAft>
              <a:buFont typeface="Wingdings" panose="05000000000000000000" pitchFamily="2" charset="2"/>
              <a:buChar char=""/>
            </a:pPr>
            <a:r>
              <a:rPr lang="fr-FR" sz="4400" dirty="0">
                <a:effectLst/>
                <a:latin typeface="Verdana" panose="020B0604030504040204" pitchFamily="34" charset="0"/>
                <a:ea typeface="Times New Roman" panose="02020603050405020304" pitchFamily="18" charset="0"/>
                <a:cs typeface="Segoe UI" panose="020B0502040204020203" pitchFamily="34" charset="0"/>
              </a:rPr>
              <a:t>Loire à Vélo (départements 37/41/45/18)</a:t>
            </a:r>
            <a:endParaRPr lang="fr-FR" sz="4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fontAlgn="base">
              <a:lnSpc>
                <a:spcPct val="115000"/>
              </a:lnSpc>
              <a:spcAft>
                <a:spcPts val="1000"/>
              </a:spcAft>
              <a:buFont typeface="Wingdings" panose="05000000000000000000" pitchFamily="2" charset="2"/>
              <a:buChar char=""/>
            </a:pPr>
            <a:r>
              <a:rPr lang="fr-FR" sz="4400" dirty="0">
                <a:effectLst/>
                <a:latin typeface="Verdana" panose="020B0604030504040204" pitchFamily="34" charset="0"/>
                <a:ea typeface="Times New Roman" panose="02020603050405020304" pitchFamily="18" charset="0"/>
                <a:cs typeface="Segoe UI" panose="020B0502040204020203" pitchFamily="34" charset="0"/>
              </a:rPr>
              <a:t>Saint Jacques à vélo via Vézelay (départements 18/36)</a:t>
            </a:r>
            <a:endParaRPr lang="fr-FR" sz="4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fontAlgn="base">
              <a:lnSpc>
                <a:spcPct val="115000"/>
              </a:lnSpc>
              <a:spcAft>
                <a:spcPts val="1000"/>
              </a:spcAft>
              <a:buFont typeface="Wingdings" panose="05000000000000000000" pitchFamily="2" charset="2"/>
              <a:buChar char=""/>
            </a:pPr>
            <a:r>
              <a:rPr lang="fr-FR" sz="4400" dirty="0">
                <a:effectLst/>
                <a:latin typeface="Verdana" panose="020B0604030504040204" pitchFamily="34" charset="0"/>
                <a:ea typeface="Times New Roman" panose="02020603050405020304" pitchFamily="18" charset="0"/>
                <a:cs typeface="Segoe UI" panose="020B0502040204020203" pitchFamily="34" charset="0"/>
              </a:rPr>
              <a:t>Saint Jacques à Vélo via Tours/vallée du Loir (départements 28/41/37)</a:t>
            </a:r>
            <a:endParaRPr lang="fr-FR" sz="4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fontAlgn="base">
              <a:lnSpc>
                <a:spcPct val="115000"/>
              </a:lnSpc>
              <a:spcAft>
                <a:spcPts val="1000"/>
              </a:spcAft>
              <a:buFont typeface="Wingdings" panose="05000000000000000000" pitchFamily="2" charset="2"/>
              <a:buChar char=""/>
            </a:pPr>
            <a:r>
              <a:rPr lang="fr-FR" sz="4400" dirty="0">
                <a:effectLst/>
                <a:latin typeface="Verdana" panose="020B0604030504040204" pitchFamily="34" charset="0"/>
                <a:ea typeface="Times New Roman" panose="02020603050405020304" pitchFamily="18" charset="0"/>
                <a:cs typeface="Segoe UI" panose="020B0502040204020203" pitchFamily="34" charset="0"/>
              </a:rPr>
              <a:t>Scandibérique (départements 45/41/37)</a:t>
            </a:r>
            <a:endParaRPr lang="fr-FR" sz="4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fontAlgn="base">
              <a:lnSpc>
                <a:spcPct val="115000"/>
              </a:lnSpc>
              <a:spcAft>
                <a:spcPts val="1000"/>
              </a:spcAft>
              <a:buFont typeface="Wingdings" panose="05000000000000000000" pitchFamily="2" charset="2"/>
              <a:buChar char=""/>
            </a:pPr>
            <a:r>
              <a:rPr lang="fr-FR" sz="4400" dirty="0">
                <a:effectLst/>
                <a:latin typeface="Verdana" panose="020B0604030504040204" pitchFamily="34" charset="0"/>
                <a:ea typeface="Times New Roman" panose="02020603050405020304" pitchFamily="18" charset="0"/>
                <a:cs typeface="Segoe UI" panose="020B0502040204020203" pitchFamily="34" charset="0"/>
              </a:rPr>
              <a:t>Touraine Berry à Vélo (départements 37/36)</a:t>
            </a:r>
            <a:endParaRPr lang="fr-FR" sz="4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fontAlgn="base">
              <a:lnSpc>
                <a:spcPct val="115000"/>
              </a:lnSpc>
              <a:spcAft>
                <a:spcPts val="1000"/>
              </a:spcAft>
              <a:buFont typeface="Wingdings" panose="05000000000000000000" pitchFamily="2" charset="2"/>
              <a:buChar char=""/>
            </a:pPr>
            <a:r>
              <a:rPr lang="fr-FR" sz="4400" dirty="0">
                <a:effectLst/>
                <a:latin typeface="Verdana" panose="020B0604030504040204" pitchFamily="34" charset="0"/>
                <a:ea typeface="Times New Roman" panose="02020603050405020304" pitchFamily="18" charset="0"/>
                <a:cs typeface="Segoe UI" panose="020B0502040204020203" pitchFamily="34" charset="0"/>
              </a:rPr>
              <a:t>Véloscénie Paris-Le Mont Saint Michel via Chartres (département 28)</a:t>
            </a:r>
            <a:endParaRPr lang="fr-FR" sz="4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fontAlgn="base">
              <a:lnSpc>
                <a:spcPct val="115000"/>
              </a:lnSpc>
              <a:spcAft>
                <a:spcPts val="1000"/>
              </a:spcAft>
              <a:buFont typeface="Wingdings" panose="05000000000000000000" pitchFamily="2" charset="2"/>
              <a:buChar char=""/>
            </a:pPr>
            <a:r>
              <a:rPr lang="fr-FR" sz="4400" dirty="0">
                <a:effectLst/>
                <a:latin typeface="Verdana" panose="020B0604030504040204" pitchFamily="34" charset="0"/>
                <a:ea typeface="Times New Roman" panose="02020603050405020304" pitchFamily="18" charset="0"/>
                <a:cs typeface="Segoe UI" panose="020B0502040204020203" pitchFamily="34" charset="0"/>
              </a:rPr>
              <a:t>Vallée de l’Eure (département 28)</a:t>
            </a:r>
            <a:endParaRPr lang="fr-FR" sz="4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fontAlgn="base">
              <a:lnSpc>
                <a:spcPct val="115000"/>
              </a:lnSpc>
              <a:spcAft>
                <a:spcPts val="1000"/>
              </a:spcAft>
              <a:buFont typeface="Wingdings" panose="05000000000000000000" pitchFamily="2" charset="2"/>
              <a:buChar char=""/>
            </a:pPr>
            <a:r>
              <a:rPr lang="fr-FR" sz="4400" dirty="0">
                <a:effectLst/>
                <a:latin typeface="Verdana" panose="020B0604030504040204" pitchFamily="34" charset="0"/>
                <a:ea typeface="Times New Roman" panose="02020603050405020304" pitchFamily="18" charset="0"/>
                <a:cs typeface="Segoe UI" panose="020B0502040204020203" pitchFamily="34" charset="0"/>
              </a:rPr>
              <a:t>Via Allier (département 18)</a:t>
            </a:r>
            <a:endParaRPr lang="fr-FR" sz="4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fontAlgn="base">
              <a:lnSpc>
                <a:spcPct val="115000"/>
              </a:lnSpc>
              <a:spcAft>
                <a:spcPts val="1000"/>
              </a:spcAft>
              <a:buFont typeface="Wingdings" panose="05000000000000000000" pitchFamily="2" charset="2"/>
              <a:buChar char=""/>
            </a:pPr>
            <a:r>
              <a:rPr lang="fr-FR" sz="4400" dirty="0">
                <a:effectLst/>
                <a:latin typeface="Verdana" panose="020B0604030504040204" pitchFamily="34" charset="0"/>
                <a:ea typeface="Times New Roman" panose="02020603050405020304" pitchFamily="18" charset="0"/>
                <a:cs typeface="Segoe UI" panose="020B0502040204020203" pitchFamily="34" charset="0"/>
              </a:rPr>
              <a:t>Réseau régional des boucles aménagées (150 environ).</a:t>
            </a:r>
          </a:p>
          <a:p>
            <a:pPr marL="0" lvl="0" indent="0" algn="just" fontAlgn="base">
              <a:lnSpc>
                <a:spcPct val="115000"/>
              </a:lnSpc>
              <a:spcAft>
                <a:spcPts val="1000"/>
              </a:spcAft>
              <a:buNone/>
            </a:pPr>
            <a:r>
              <a:rPr lang="fr-FR" sz="4400" b="1" dirty="0">
                <a:latin typeface="Verdana" panose="020B0604030504040204" pitchFamily="34" charset="0"/>
                <a:ea typeface="Times New Roman" panose="02020603050405020304" pitchFamily="18" charset="0"/>
                <a:cs typeface="Segoe UI" panose="020B0502040204020203" pitchFamily="34" charset="0"/>
              </a:rPr>
              <a:t>=&gt; Pour en savoir plus: les 6 Agences Départementales du Tourisme</a:t>
            </a:r>
            <a:endParaRPr lang="fr-FR" sz="4400" b="1" dirty="0">
              <a:effectLst/>
              <a:latin typeface="Verdana" panose="020B0604030504040204" pitchFamily="34" charset="0"/>
              <a:ea typeface="Times New Roman" panose="02020603050405020304" pitchFamily="18" charset="0"/>
              <a:cs typeface="Segoe UI" panose="020B0502040204020203" pitchFamily="34" charset="0"/>
            </a:endParaRPr>
          </a:p>
          <a:p>
            <a:pPr marL="342900" lvl="0" indent="-342900" algn="just" fontAlgn="base">
              <a:lnSpc>
                <a:spcPct val="115000"/>
              </a:lnSpc>
              <a:spcAft>
                <a:spcPts val="1000"/>
              </a:spcAft>
              <a:buFont typeface="Wingdings" panose="05000000000000000000" pitchFamily="2" charset="2"/>
              <a:buChar char=""/>
            </a:pPr>
            <a:endParaRPr lang="fr-FR" sz="36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fr-FR" dirty="0"/>
          </a:p>
        </p:txBody>
      </p:sp>
      <p:sp>
        <p:nvSpPr>
          <p:cNvPr id="5" name="Espace réservé du contenu 2">
            <a:extLst>
              <a:ext uri="{FF2B5EF4-FFF2-40B4-BE49-F238E27FC236}">
                <a16:creationId xmlns:a16="http://schemas.microsoft.com/office/drawing/2014/main" id="{925D03BF-D7DE-FB41-B96D-0D19A6480FA8}"/>
              </a:ext>
            </a:extLst>
          </p:cNvPr>
          <p:cNvSpPr txBox="1">
            <a:spLocks/>
          </p:cNvSpPr>
          <p:nvPr/>
        </p:nvSpPr>
        <p:spPr>
          <a:xfrm>
            <a:off x="5929459" y="1018095"/>
            <a:ext cx="6069290" cy="247924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base" latinLnBrk="0" hangingPunct="1">
              <a:lnSpc>
                <a:spcPct val="115000"/>
              </a:lnSpc>
              <a:spcBef>
                <a:spcPts val="1000"/>
              </a:spcBef>
              <a:spcAft>
                <a:spcPts val="1000"/>
              </a:spcAft>
              <a:buClrTx/>
              <a:buSzTx/>
              <a:buFont typeface="Arial" panose="020B0604020202020204" pitchFamily="34" charset="0"/>
              <a:buNone/>
              <a:tabLst/>
              <a:defRPr/>
            </a:pPr>
            <a:r>
              <a:rPr kumimoji="0" lang="fr-FR" sz="1100" b="1" i="0" u="sng"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Segoe UI" panose="020B0502040204020203" pitchFamily="34" charset="0"/>
              </a:rPr>
              <a:t>EQUESTRES</a:t>
            </a:r>
            <a:r>
              <a:rPr kumimoji="0" lang="fr-FR" sz="1100" b="1"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Segoe UI" panose="020B0502040204020203" pitchFamily="34" charset="0"/>
              </a:rPr>
              <a:t>: situé à moins de 3 km de l’itinéraire</a:t>
            </a:r>
          </a:p>
          <a:p>
            <a:pPr marL="342900" marR="0" lvl="0" indent="-342900" algn="just" defTabSz="914400" rtl="0" eaLnBrk="1" fontAlgn="base" latinLnBrk="0" hangingPunct="1">
              <a:lnSpc>
                <a:spcPct val="90000"/>
              </a:lnSpc>
              <a:spcBef>
                <a:spcPts val="10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dirty="0">
                <a:ln>
                  <a:noFill/>
                </a:ln>
                <a:solidFill>
                  <a:prstClr val="black"/>
                </a:solidFill>
                <a:effectLst/>
                <a:uLnTx/>
                <a:uFillTx/>
                <a:latin typeface="Verdana" panose="020B0604030504040204" pitchFamily="34" charset="0"/>
                <a:ea typeface="PMingLiU" panose="02020500000000000000" pitchFamily="18" charset="-120"/>
                <a:cs typeface="+mn-cs"/>
              </a:rPr>
              <a:t>Les routes européennes équestres de d’Artagnan: la Royale et celle des Cardinaux</a:t>
            </a:r>
            <a:endParaRPr kumimoji="0" lang="fr-FR" sz="11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mn-cs"/>
            </a:endParaRPr>
          </a:p>
          <a:p>
            <a:pPr marL="342900" marR="0" lvl="0" indent="-342900" algn="just" defTabSz="914400" rtl="0" eaLnBrk="1" fontAlgn="base" latinLnBrk="0" hangingPunct="1">
              <a:lnSpc>
                <a:spcPct val="90000"/>
              </a:lnSpc>
              <a:spcBef>
                <a:spcPts val="10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dirty="0">
                <a:ln>
                  <a:noFill/>
                </a:ln>
                <a:solidFill>
                  <a:prstClr val="black"/>
                </a:solidFill>
                <a:effectLst/>
                <a:uLnTx/>
                <a:uFillTx/>
                <a:latin typeface="Verdana" panose="020B0604030504040204" pitchFamily="34" charset="0"/>
                <a:ea typeface="PMingLiU" panose="02020500000000000000" pitchFamily="18" charset="-120"/>
                <a:cs typeface="+mn-cs"/>
              </a:rPr>
              <a:t>Sancerre-Chambord</a:t>
            </a:r>
          </a:p>
          <a:p>
            <a:pPr marL="342900" marR="0" lvl="0" indent="-342900" algn="just" defTabSz="914400" rtl="0" eaLnBrk="1" fontAlgn="base" latinLnBrk="0" hangingPunct="1">
              <a:lnSpc>
                <a:spcPct val="90000"/>
              </a:lnSpc>
              <a:spcBef>
                <a:spcPts val="1000"/>
              </a:spcBef>
              <a:spcAft>
                <a:spcPts val="0"/>
              </a:spcAft>
              <a:buClrTx/>
              <a:buSzTx/>
              <a:buFont typeface="Wingdings" panose="05000000000000000000" pitchFamily="2" charset="2"/>
              <a:buChar char=""/>
              <a:tabLst/>
              <a:defRPr/>
            </a:pPr>
            <a:endParaRPr kumimoji="0" lang="fr-FR" sz="1100" b="0" i="0" u="none" strike="noStrike" kern="1200" cap="none" spc="0" normalizeH="0" baseline="0" noProof="0" dirty="0">
              <a:ln>
                <a:noFill/>
              </a:ln>
              <a:solidFill>
                <a:prstClr val="black"/>
              </a:solidFill>
              <a:effectLst/>
              <a:uLnTx/>
              <a:uFillTx/>
              <a:latin typeface="Verdana" panose="020B0604030504040204" pitchFamily="34" charset="0"/>
              <a:ea typeface="PMingLiU" panose="02020500000000000000" pitchFamily="18" charset="-120"/>
              <a:cs typeface="+mn-cs"/>
            </a:endParaRPr>
          </a:p>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fr-FR" sz="1100" b="1" i="0" u="none" strike="noStrike" kern="1200" cap="none" spc="0" normalizeH="0" baseline="0" noProof="0" dirty="0">
                <a:ln>
                  <a:noFill/>
                </a:ln>
                <a:solidFill>
                  <a:prstClr val="black"/>
                </a:solidFill>
                <a:effectLst/>
                <a:uLnTx/>
                <a:uFillTx/>
                <a:latin typeface="Verdana" panose="020B0604030504040204" pitchFamily="34" charset="0"/>
                <a:ea typeface="PMingLiU" panose="02020500000000000000" pitchFamily="18" charset="-120"/>
                <a:cs typeface="+mn-cs"/>
              </a:rPr>
              <a:t>=&gt; Pour en savoir plus: le Comité Régional Equestre Centre-Val de Loire</a:t>
            </a:r>
          </a:p>
          <a:p>
            <a:pPr marL="342900" marR="0" lvl="0" indent="-342900" algn="just" defTabSz="914400" rtl="0" eaLnBrk="1" fontAlgn="base" latinLnBrk="0" hangingPunct="1">
              <a:lnSpc>
                <a:spcPct val="90000"/>
              </a:lnSpc>
              <a:spcBef>
                <a:spcPts val="1000"/>
              </a:spcBef>
              <a:spcAft>
                <a:spcPts val="0"/>
              </a:spcAft>
              <a:buClrTx/>
              <a:buSzTx/>
              <a:buFont typeface="Wingdings" panose="05000000000000000000" pitchFamily="2" charset="2"/>
              <a:buChar char=""/>
              <a:tabLst/>
              <a:defRPr/>
            </a:pPr>
            <a:endParaRPr kumimoji="0" lang="fr-FR" sz="1100" b="0" i="0" u="none" strike="noStrike" kern="1200" cap="none" spc="0" normalizeH="0" baseline="0" noProof="0" dirty="0">
              <a:ln>
                <a:noFill/>
              </a:ln>
              <a:solidFill>
                <a:prstClr val="black"/>
              </a:solidFill>
              <a:effectLst/>
              <a:uLnTx/>
              <a:uFillTx/>
              <a:latin typeface="Verdana" panose="020B0604030504040204" pitchFamily="34" charset="0"/>
              <a:ea typeface="PMingLiU" panose="02020500000000000000" pitchFamily="18" charset="-120"/>
              <a:cs typeface="+mn-cs"/>
            </a:endParaRPr>
          </a:p>
          <a:p>
            <a:pPr marL="342900" marR="0" lvl="0" indent="-342900" algn="just" defTabSz="914400" rtl="0" eaLnBrk="1" fontAlgn="base" latinLnBrk="0" hangingPunct="1">
              <a:lnSpc>
                <a:spcPct val="90000"/>
              </a:lnSpc>
              <a:spcBef>
                <a:spcPts val="1000"/>
              </a:spcBef>
              <a:spcAft>
                <a:spcPts val="0"/>
              </a:spcAft>
              <a:buClrTx/>
              <a:buSzTx/>
              <a:buFont typeface="Wingdings" panose="05000000000000000000" pitchFamily="2" charset="2"/>
              <a:buChar char=""/>
              <a:tabLst/>
              <a:defRPr/>
            </a:pPr>
            <a:endParaRPr kumimoji="0" lang="fr-FR" sz="1100" b="0" i="0" u="none" strike="noStrike" kern="1200" cap="none" spc="0" normalizeH="0" baseline="0" noProof="0" dirty="0">
              <a:ln>
                <a:noFill/>
              </a:ln>
              <a:solidFill>
                <a:prstClr val="black"/>
              </a:solidFill>
              <a:effectLst/>
              <a:uLnTx/>
              <a:uFillTx/>
              <a:latin typeface="Verdana" panose="020B0604030504040204" pitchFamily="34" charset="0"/>
              <a:ea typeface="PMingLiU" panose="02020500000000000000" pitchFamily="18" charset="-120"/>
              <a:cs typeface="+mn-cs"/>
            </a:endParaRPr>
          </a:p>
          <a:p>
            <a:pPr marL="342900" marR="0" lvl="0" indent="-342900" algn="just" defTabSz="914400" rtl="0" eaLnBrk="1" fontAlgn="base" latinLnBrk="0" hangingPunct="1">
              <a:lnSpc>
                <a:spcPct val="90000"/>
              </a:lnSpc>
              <a:spcBef>
                <a:spcPts val="1000"/>
              </a:spcBef>
              <a:spcAft>
                <a:spcPts val="0"/>
              </a:spcAft>
              <a:buClrTx/>
              <a:buSzTx/>
              <a:buFont typeface="Wingdings" panose="05000000000000000000" pitchFamily="2" charset="2"/>
              <a:buChar char=""/>
              <a:tabLst/>
              <a:defRPr/>
            </a:pPr>
            <a:endParaRPr kumimoji="0" lang="fr-FR" sz="1100" b="0" i="0" u="none" strike="noStrike" kern="1200" cap="none" spc="0" normalizeH="0" baseline="0" noProof="0" dirty="0">
              <a:ln>
                <a:noFill/>
              </a:ln>
              <a:solidFill>
                <a:prstClr val="black"/>
              </a:solidFill>
              <a:effectLst/>
              <a:uLnTx/>
              <a:uFillTx/>
              <a:latin typeface="Verdana" panose="020B0604030504040204" pitchFamily="34" charset="0"/>
              <a:ea typeface="PMingLiU" panose="02020500000000000000" pitchFamily="18" charset="-120"/>
              <a:cs typeface="+mn-cs"/>
            </a:endParaRPr>
          </a:p>
          <a:p>
            <a:pPr marL="342900" marR="0" lvl="0" indent="-342900" algn="just" defTabSz="914400" rtl="0" eaLnBrk="1" fontAlgn="base" latinLnBrk="0" hangingPunct="1">
              <a:lnSpc>
                <a:spcPct val="90000"/>
              </a:lnSpc>
              <a:spcBef>
                <a:spcPts val="1000"/>
              </a:spcBef>
              <a:spcAft>
                <a:spcPts val="0"/>
              </a:spcAft>
              <a:buClrTx/>
              <a:buSzTx/>
              <a:buFont typeface="Wingdings" panose="05000000000000000000" pitchFamily="2" charset="2"/>
              <a:buChar char=""/>
              <a:tabLst/>
              <a:defRPr/>
            </a:pPr>
            <a:endParaRPr kumimoji="0" lang="fr-FR" sz="1100" b="0" i="0" u="none" strike="noStrike" kern="1200" cap="none" spc="0" normalizeH="0" baseline="0" noProof="0" dirty="0">
              <a:ln>
                <a:noFill/>
              </a:ln>
              <a:solidFill>
                <a:prstClr val="black"/>
              </a:solidFill>
              <a:effectLst/>
              <a:uLnTx/>
              <a:uFillTx/>
              <a:latin typeface="Verdana" panose="020B0604030504040204" pitchFamily="34" charset="0"/>
              <a:ea typeface="PMingLiU" panose="02020500000000000000" pitchFamily="18" charset="-120"/>
              <a:cs typeface="+mn-cs"/>
            </a:endParaRPr>
          </a:p>
          <a:p>
            <a:pPr marL="342900" marR="0" lvl="0" indent="-342900" algn="just" defTabSz="914400" rtl="0" eaLnBrk="1" fontAlgn="base" latinLnBrk="0" hangingPunct="1">
              <a:lnSpc>
                <a:spcPct val="115000"/>
              </a:lnSpc>
              <a:spcBef>
                <a:spcPts val="1000"/>
              </a:spcBef>
              <a:spcAft>
                <a:spcPts val="1000"/>
              </a:spcAft>
              <a:buClrTx/>
              <a:buSzTx/>
              <a:buFont typeface="Wingdings" panose="05000000000000000000" pitchFamily="2" charset="2"/>
              <a:buChar char=""/>
              <a:tabLst/>
              <a:defRPr/>
            </a:pPr>
            <a:endParaRPr kumimoji="0" lang="fr-FR" sz="1100" b="0"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Segoe UI" panose="020B0502040204020203" pitchFamily="34" charset="0"/>
            </a:endParaRPr>
          </a:p>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fr-FR" sz="11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mn-cs"/>
            </a:endParaRPr>
          </a:p>
          <a:p>
            <a:pPr marL="228600" marR="0" lvl="0" indent="-228600" algn="just" defTabSz="914400" rtl="0" eaLnBrk="1" fontAlgn="base" latinLnBrk="0" hangingPunct="1">
              <a:lnSpc>
                <a:spcPct val="115000"/>
              </a:lnSpc>
              <a:spcBef>
                <a:spcPts val="1000"/>
              </a:spcBef>
              <a:spcAft>
                <a:spcPts val="100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Espace réservé du contenu 2">
            <a:extLst>
              <a:ext uri="{FF2B5EF4-FFF2-40B4-BE49-F238E27FC236}">
                <a16:creationId xmlns:a16="http://schemas.microsoft.com/office/drawing/2014/main" id="{AFE8BE24-DE20-FB83-316D-7DB419AD37B2}"/>
              </a:ext>
            </a:extLst>
          </p:cNvPr>
          <p:cNvSpPr txBox="1">
            <a:spLocks/>
          </p:cNvSpPr>
          <p:nvPr/>
        </p:nvSpPr>
        <p:spPr>
          <a:xfrm>
            <a:off x="5929459" y="3859180"/>
            <a:ext cx="6069290" cy="2778551"/>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fr-FR" sz="1100" b="1" i="0" u="sng" strike="noStrike" kern="1200" cap="none" spc="0" normalizeH="0" baseline="0" noProof="0" dirty="0">
                <a:ln>
                  <a:noFill/>
                </a:ln>
                <a:solidFill>
                  <a:prstClr val="black"/>
                </a:solidFill>
                <a:effectLst/>
                <a:uLnTx/>
                <a:uFillTx/>
                <a:latin typeface="Verdana" panose="020B0604030504040204" pitchFamily="34" charset="0"/>
                <a:ea typeface="PMingLiU" panose="02020500000000000000" pitchFamily="18" charset="-120"/>
                <a:cs typeface="+mn-cs"/>
              </a:rPr>
              <a:t>PEDESTRES:</a:t>
            </a:r>
            <a:r>
              <a:rPr kumimoji="0" lang="fr-FR" sz="1100" b="1" i="0" u="none" strike="noStrike" kern="1200" cap="none" spc="0" normalizeH="0" baseline="0" noProof="0" dirty="0">
                <a:ln>
                  <a:noFill/>
                </a:ln>
                <a:solidFill>
                  <a:prstClr val="black"/>
                </a:solidFill>
                <a:effectLst/>
                <a:uLnTx/>
                <a:uFillTx/>
                <a:latin typeface="Verdana" panose="020B0604030504040204" pitchFamily="34" charset="0"/>
                <a:ea typeface="PMingLiU" panose="02020500000000000000" pitchFamily="18" charset="-120"/>
                <a:cs typeface="+mn-cs"/>
              </a:rPr>
              <a:t> situé à moins de 2 km de l’itinéraire</a:t>
            </a:r>
          </a:p>
          <a:p>
            <a:pPr marL="342900" marR="0" lvl="0" indent="-342900" algn="just" defTabSz="914400" rtl="0" eaLnBrk="1" fontAlgn="base" latinLnBrk="0" hangingPunct="1">
              <a:lnSpc>
                <a:spcPct val="90000"/>
              </a:lnSpc>
              <a:spcBef>
                <a:spcPts val="1000"/>
              </a:spcBef>
              <a:spcAft>
                <a:spcPts val="0"/>
              </a:spcAft>
              <a:buClrTx/>
              <a:buSzTx/>
              <a:buFont typeface="Wingdings" panose="05000000000000000000" pitchFamily="2" charset="2"/>
              <a:buChar char=""/>
              <a:tabLst/>
              <a:defRPr/>
            </a:pPr>
            <a:r>
              <a:rPr kumimoji="0" lang="fr-FR" sz="1100" b="0" i="0" u="none" strike="noStrike" kern="1200" cap="none" spc="0" normalizeH="0" baseline="0" noProof="0" dirty="0">
                <a:ln>
                  <a:noFill/>
                </a:ln>
                <a:solidFill>
                  <a:prstClr val="black"/>
                </a:solidFill>
                <a:effectLst/>
                <a:uLnTx/>
                <a:uFillTx/>
                <a:latin typeface="Verdana" panose="020B0604030504040204" pitchFamily="34" charset="0"/>
                <a:ea typeface="PMingLiU" panose="02020500000000000000" pitchFamily="18" charset="-120"/>
                <a:cs typeface="+mn-cs"/>
              </a:rPr>
              <a:t>Sentier de la Loire (GR3)</a:t>
            </a:r>
            <a:endParaRPr kumimoji="0" lang="fr-FR" sz="11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mn-cs"/>
            </a:endParaRPr>
          </a:p>
          <a:p>
            <a:pPr marL="342900" marR="0" lvl="0" indent="-342900" algn="just" defTabSz="914400" rtl="0" eaLnBrk="1" fontAlgn="base" latinLnBrk="0" hangingPunct="1">
              <a:lnSpc>
                <a:spcPct val="115000"/>
              </a:lnSpc>
              <a:spcBef>
                <a:spcPts val="1000"/>
              </a:spcBef>
              <a:spcAft>
                <a:spcPts val="1000"/>
              </a:spcAft>
              <a:buClrTx/>
              <a:buSzTx/>
              <a:buFont typeface="Wingdings" panose="05000000000000000000" pitchFamily="2" charset="2"/>
              <a:buChar char=""/>
              <a:tabLst/>
              <a:defRPr/>
            </a:pPr>
            <a:r>
              <a:rPr kumimoji="0" lang="fr-FR" sz="11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Segoe UI" panose="020B0502040204020203" pitchFamily="34" charset="0"/>
              </a:rPr>
              <a:t>Sentiers Saint-Jacques-de-Compostelle via Vézelay (GR654) et via Tours/Vallée du Loir (GR655)</a:t>
            </a:r>
          </a:p>
          <a:p>
            <a:pPr marL="342900" marR="0" lvl="0" indent="-342900" algn="just" defTabSz="914400" rtl="0" eaLnBrk="1" fontAlgn="base" latinLnBrk="0" hangingPunct="1">
              <a:lnSpc>
                <a:spcPct val="115000"/>
              </a:lnSpc>
              <a:spcBef>
                <a:spcPts val="1000"/>
              </a:spcBef>
              <a:spcAft>
                <a:spcPts val="1000"/>
              </a:spcAft>
              <a:buClrTx/>
              <a:buSzTx/>
              <a:buFont typeface="Wingdings" panose="05000000000000000000" pitchFamily="2" charset="2"/>
              <a:buChar char=""/>
              <a:tabLst/>
              <a:defRPr/>
            </a:pPr>
            <a:endParaRPr kumimoji="0" lang="fr-FR" sz="1100" b="0"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Segoe UI" panose="020B0502040204020203" pitchFamily="34" charset="0"/>
            </a:endParaRPr>
          </a:p>
          <a:p>
            <a:pPr marL="0" marR="0" lvl="0" indent="0" algn="just" defTabSz="914400" rtl="0" eaLnBrk="1" fontAlgn="base" latinLnBrk="0" hangingPunct="1">
              <a:lnSpc>
                <a:spcPct val="115000"/>
              </a:lnSpc>
              <a:spcBef>
                <a:spcPts val="1000"/>
              </a:spcBef>
              <a:spcAft>
                <a:spcPts val="1000"/>
              </a:spcAft>
              <a:buClrTx/>
              <a:buSzTx/>
              <a:buFont typeface="Arial" panose="020B0604020202020204" pitchFamily="34" charset="0"/>
              <a:buNone/>
              <a:tabLst/>
              <a:defRPr/>
            </a:pPr>
            <a:r>
              <a:rPr kumimoji="0" lang="fr-FR" sz="1100" b="1"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Segoe UI" panose="020B0502040204020203" pitchFamily="34" charset="0"/>
              </a:rPr>
              <a:t>=&gt; Pour en savoir plus: le Comité Régional de Randonnée Pédestre</a:t>
            </a:r>
            <a:endParaRPr kumimoji="0" lang="fr-FR"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fr-FR" sz="11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mn-cs"/>
            </a:endParaRPr>
          </a:p>
          <a:p>
            <a:pPr marL="228600" marR="0" lvl="0" indent="-228600" algn="just" defTabSz="914400" rtl="0" eaLnBrk="1" fontAlgn="base" latinLnBrk="0" hangingPunct="1">
              <a:lnSpc>
                <a:spcPct val="115000"/>
              </a:lnSpc>
              <a:spcBef>
                <a:spcPts val="1000"/>
              </a:spcBef>
              <a:spcAft>
                <a:spcPts val="100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Espace réservé du texte 1">
            <a:extLst>
              <a:ext uri="{FF2B5EF4-FFF2-40B4-BE49-F238E27FC236}">
                <a16:creationId xmlns:a16="http://schemas.microsoft.com/office/drawing/2014/main" id="{A239EA12-C66B-6739-6EBA-7E421515631B}"/>
              </a:ext>
            </a:extLst>
          </p:cNvPr>
          <p:cNvSpPr txBox="1">
            <a:spLocks/>
          </p:cNvSpPr>
          <p:nvPr/>
        </p:nvSpPr>
        <p:spPr>
          <a:xfrm>
            <a:off x="0" y="265897"/>
            <a:ext cx="12192000" cy="522998"/>
          </a:xfrm>
          <a:prstGeom prst="rect">
            <a:avLst/>
          </a:prstGeom>
          <a:solidFill>
            <a:srgbClr val="A5D028">
              <a:lumMod val="40000"/>
              <a:lumOff val="60000"/>
            </a:srgbClr>
          </a:solidFill>
          <a:ln>
            <a:solidFill>
              <a:srgbClr val="073E87">
                <a:lumMod val="50000"/>
              </a:srgb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2"/>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fr-FR" sz="2000" b="1">
                <a:solidFill>
                  <a:schemeClr val="tx2">
                    <a:lumMod val="75000"/>
                  </a:schemeClr>
                </a:solidFill>
              </a:rPr>
              <a:t>Localisation des hébergements pour l’itinérance</a:t>
            </a:r>
            <a:endParaRPr kumimoji="0" lang="fr-FR" sz="2000" b="1" i="0" u="none" strike="noStrike" kern="1200" cap="none" spc="0" normalizeH="0" baseline="0" noProof="0" dirty="0">
              <a:ln>
                <a:noFill/>
              </a:ln>
              <a:solidFill>
                <a:srgbClr val="073E87">
                  <a:lumMod val="75000"/>
                </a:srgbClr>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96314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2864D1-FDF1-493A-97DC-76B60E338B49}"/>
              </a:ext>
            </a:extLst>
          </p:cNvPr>
          <p:cNvSpPr>
            <a:spLocks noGrp="1"/>
          </p:cNvSpPr>
          <p:nvPr>
            <p:ph type="body" sz="quarter" idx="12"/>
          </p:nvPr>
        </p:nvSpPr>
        <p:spPr>
          <a:xfrm>
            <a:off x="0" y="1239590"/>
            <a:ext cx="12192000" cy="460640"/>
          </a:xfrm>
          <a:solidFill>
            <a:schemeClr val="accent4">
              <a:lumMod val="40000"/>
              <a:lumOff val="60000"/>
            </a:schemeClr>
          </a:solidFill>
        </p:spPr>
        <p:txBody>
          <a:bodyPr/>
          <a:lstStyle/>
          <a:p>
            <a:pPr marL="0" indent="0" algn="ctr">
              <a:buNone/>
            </a:pPr>
            <a:r>
              <a:rPr lang="fr-FR" sz="2000" b="1">
                <a:solidFill>
                  <a:schemeClr val="tx2">
                    <a:lumMod val="75000"/>
                  </a:schemeClr>
                </a:solidFill>
              </a:rPr>
              <a:t>VOLET 1 : L’AIDE AUX PROJETS (B) </a:t>
            </a:r>
          </a:p>
          <a:p>
            <a:pPr marL="0" indent="0" algn="ctr">
              <a:buNone/>
            </a:pPr>
            <a:endParaRPr lang="fr-FR" sz="2000" b="1">
              <a:solidFill>
                <a:schemeClr val="tx2">
                  <a:lumMod val="75000"/>
                </a:schemeClr>
              </a:solidFill>
            </a:endParaRPr>
          </a:p>
        </p:txBody>
      </p:sp>
      <p:sp>
        <p:nvSpPr>
          <p:cNvPr id="3" name="Rectangle 2">
            <a:extLst>
              <a:ext uri="{FF2B5EF4-FFF2-40B4-BE49-F238E27FC236}">
                <a16:creationId xmlns:a16="http://schemas.microsoft.com/office/drawing/2014/main" id="{33529BC3-6726-426B-B2F1-5C27EABFD081}"/>
              </a:ext>
            </a:extLst>
          </p:cNvPr>
          <p:cNvSpPr/>
          <p:nvPr/>
        </p:nvSpPr>
        <p:spPr>
          <a:xfrm>
            <a:off x="0" y="1938151"/>
            <a:ext cx="11923848" cy="6001643"/>
          </a:xfrm>
          <a:prstGeom prst="rect">
            <a:avLst/>
          </a:prstGeom>
        </p:spPr>
        <p:txBody>
          <a:bodyPr wrap="square">
            <a:spAutoFit/>
          </a:bodyPr>
          <a:lstStyle/>
          <a:p>
            <a:pPr algn="just" defTabSz="1219170"/>
            <a:r>
              <a:rPr lang="fr-FR" sz="1600" dirty="0">
                <a:latin typeface="Verdana" panose="020B0604030504040204" pitchFamily="34" charset="0"/>
                <a:ea typeface="Verdana" panose="020B0604030504040204" pitchFamily="34" charset="0"/>
              </a:rPr>
              <a:t>L’aide régionale ne présente aucun caractère d’automaticité. </a:t>
            </a:r>
          </a:p>
          <a:p>
            <a:pPr algn="just" defTabSz="1219170"/>
            <a:endParaRPr lang="fr-FR" sz="1600" dirty="0">
              <a:latin typeface="Verdana" panose="020B0604030504040204" pitchFamily="34" charset="0"/>
              <a:ea typeface="Verdana" panose="020B0604030504040204" pitchFamily="34" charset="0"/>
            </a:endParaRPr>
          </a:p>
          <a:p>
            <a:pPr algn="just" defTabSz="1219170"/>
            <a:r>
              <a:rPr lang="fr-FR" sz="1600" dirty="0">
                <a:latin typeface="Verdana" panose="020B0604030504040204" pitchFamily="34" charset="0"/>
                <a:ea typeface="Verdana" panose="020B0604030504040204" pitchFamily="34" charset="0"/>
              </a:rPr>
              <a:t>Les hébergements financés devront disposer en fonction de leur localisation (hormis les aires de bivouac) : </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Marque </a:t>
            </a:r>
            <a:r>
              <a:rPr lang="fr-FR" sz="1600" b="1" dirty="0">
                <a:latin typeface="Verdana" panose="020B0604030504040204" pitchFamily="34" charset="0"/>
                <a:ea typeface="Verdana" panose="020B0604030504040204" pitchFamily="34" charset="0"/>
              </a:rPr>
              <a:t>« Accueil vélo » </a:t>
            </a:r>
            <a:r>
              <a:rPr lang="fr-FR" sz="1600" dirty="0">
                <a:latin typeface="Verdana" panose="020B0604030504040204" pitchFamily="34" charset="0"/>
                <a:ea typeface="Verdana" panose="020B0604030504040204" pitchFamily="34" charset="0"/>
              </a:rPr>
              <a:t>pour ceux situés à moins de 5 km d’une </a:t>
            </a:r>
            <a:r>
              <a:rPr lang="fr-FR" sz="1600" dirty="0" err="1">
                <a:latin typeface="Verdana" panose="020B0604030504040204" pitchFamily="34" charset="0"/>
                <a:ea typeface="Verdana" panose="020B0604030504040204" pitchFamily="34" charset="0"/>
              </a:rPr>
              <a:t>véloroute</a:t>
            </a:r>
            <a:r>
              <a:rPr lang="fr-FR" sz="1600" dirty="0">
                <a:latin typeface="Verdana" panose="020B0604030504040204" pitchFamily="34" charset="0"/>
                <a:ea typeface="Verdana" panose="020B0604030504040204" pitchFamily="34" charset="0"/>
              </a:rPr>
              <a:t> ou d’une boucle cyclable,</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Adhésion au référentiel </a:t>
            </a:r>
            <a:r>
              <a:rPr lang="fr-FR" sz="1600" b="1" dirty="0">
                <a:latin typeface="Verdana" panose="020B0604030504040204" pitchFamily="34" charset="0"/>
                <a:ea typeface="Verdana" panose="020B0604030504040204" pitchFamily="34" charset="0"/>
              </a:rPr>
              <a:t>« Compagnon de Route » </a:t>
            </a:r>
            <a:r>
              <a:rPr lang="fr-FR" sz="1600" dirty="0">
                <a:latin typeface="Verdana" panose="020B0604030504040204" pitchFamily="34" charset="0"/>
                <a:ea typeface="Verdana" panose="020B0604030504040204" pitchFamily="34" charset="0"/>
              </a:rPr>
              <a:t>pour les hébergements situés à moins de 2 km d’un itinéraire pédestre,</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Label </a:t>
            </a:r>
            <a:r>
              <a:rPr lang="fr-FR" sz="1600" b="1" dirty="0">
                <a:latin typeface="Verdana" panose="020B0604030504040204" pitchFamily="34" charset="0"/>
                <a:ea typeface="Verdana" panose="020B0604030504040204" pitchFamily="34" charset="0"/>
              </a:rPr>
              <a:t>« Cheval Etape » </a:t>
            </a:r>
            <a:r>
              <a:rPr lang="fr-FR" sz="1600" dirty="0">
                <a:latin typeface="Verdana" panose="020B0604030504040204" pitchFamily="34" charset="0"/>
                <a:ea typeface="Verdana" panose="020B0604030504040204" pitchFamily="34" charset="0"/>
              </a:rPr>
              <a:t>ou adhésion à la </a:t>
            </a:r>
            <a:r>
              <a:rPr lang="fr-FR" sz="1600" b="1" dirty="0">
                <a:latin typeface="Verdana" panose="020B0604030504040204" pitchFamily="34" charset="0"/>
                <a:ea typeface="Verdana" panose="020B0604030504040204" pitchFamily="34" charset="0"/>
              </a:rPr>
              <a:t>« Route Européenne d’Artagnan »</a:t>
            </a:r>
            <a:r>
              <a:rPr lang="fr-FR" sz="1600" dirty="0">
                <a:latin typeface="Verdana" panose="020B0604030504040204" pitchFamily="34" charset="0"/>
                <a:ea typeface="Verdana" panose="020B0604030504040204" pitchFamily="34" charset="0"/>
              </a:rPr>
              <a:t> pour les hébergements destinés aux randonneurs équestres situés à moins de 3 km d’un itinéraire.</a:t>
            </a:r>
          </a:p>
          <a:p>
            <a:pPr algn="just" defTabSz="1219170"/>
            <a:endParaRPr lang="fr-FR" sz="1600" dirty="0">
              <a:latin typeface="Verdana" panose="020B0604030504040204" pitchFamily="34" charset="0"/>
              <a:ea typeface="Verdana" panose="020B0604030504040204" pitchFamily="34" charset="0"/>
            </a:endParaRPr>
          </a:p>
          <a:p>
            <a:pPr algn="just" defTabSz="1219170"/>
            <a:r>
              <a:rPr lang="fr-FR" sz="1600" dirty="0">
                <a:latin typeface="Verdana" panose="020B0604030504040204" pitchFamily="34" charset="0"/>
                <a:ea typeface="Verdana" panose="020B0604030504040204" pitchFamily="34" charset="0"/>
              </a:rPr>
              <a:t>La Région apprécie également la pertinence du projet en fonction des besoins du territoire et son intégration dans une démarche de développement du « slow tourisme » : </a:t>
            </a:r>
          </a:p>
          <a:p>
            <a:pPr algn="just" defTabSz="1219170"/>
            <a:endParaRPr lang="fr-FR" sz="1600" dirty="0">
              <a:latin typeface="Verdana" panose="020B0604030504040204" pitchFamily="34" charset="0"/>
              <a:ea typeface="Verdana" panose="020B0604030504040204" pitchFamily="34" charset="0"/>
            </a:endParaRPr>
          </a:p>
          <a:p>
            <a:pPr algn="just" defTabSz="1219170"/>
            <a:r>
              <a:rPr lang="fr-FR" sz="1600" b="1" dirty="0">
                <a:latin typeface="Verdana" panose="020B0604030504040204" pitchFamily="34" charset="0"/>
                <a:ea typeface="Verdana" panose="020B0604030504040204" pitchFamily="34" charset="0"/>
              </a:rPr>
              <a:t>Qualité du projet et des services proposés </a:t>
            </a:r>
            <a:r>
              <a:rPr lang="fr-FR" sz="1600" dirty="0">
                <a:latin typeface="Verdana" panose="020B0604030504040204" pitchFamily="34" charset="0"/>
                <a:ea typeface="Verdana" panose="020B0604030504040204" pitchFamily="34" charset="0"/>
              </a:rPr>
              <a:t>: </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Adaptation du projet à l’accueil de randonneurs et des services créés,</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Répondre à une demande non ou insuffisamment satisfaite,</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Location à la nuitée et service de commercialisation digitale.</a:t>
            </a:r>
          </a:p>
          <a:p>
            <a:pPr algn="just" defTabSz="1219170"/>
            <a:endParaRPr lang="fr-FR" sz="1600" dirty="0">
              <a:latin typeface="Verdana" panose="020B0604030504040204" pitchFamily="34" charset="0"/>
              <a:ea typeface="Verdana" panose="020B0604030504040204" pitchFamily="34" charset="0"/>
            </a:endParaRPr>
          </a:p>
          <a:p>
            <a:pPr algn="just" defTabSz="1219170"/>
            <a:r>
              <a:rPr lang="fr-FR" sz="1600" b="1" dirty="0">
                <a:latin typeface="Verdana" panose="020B0604030504040204" pitchFamily="34" charset="0"/>
                <a:ea typeface="Verdana" panose="020B0604030504040204" pitchFamily="34" charset="0"/>
              </a:rPr>
              <a:t>Impact et plus-value du projet : </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Liens avec le territoire et les opérateurs,</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Prise en compte par le projet du tourisme durable.</a:t>
            </a:r>
          </a:p>
          <a:p>
            <a:pPr algn="just" defTabSz="1219170"/>
            <a:endParaRPr lang="fr-FR" sz="1600" dirty="0">
              <a:effectLst/>
              <a:latin typeface="Verdana" panose="020B0604030504040204" pitchFamily="34" charset="0"/>
              <a:ea typeface="Verdana" panose="020B0604030504040204" pitchFamily="34" charset="0"/>
              <a:cs typeface="Arial" panose="020B060402020202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1">
            <a:extLst>
              <a:ext uri="{FF2B5EF4-FFF2-40B4-BE49-F238E27FC236}">
                <a16:creationId xmlns:a16="http://schemas.microsoft.com/office/drawing/2014/main" id="{7AD02C6C-5501-4C5C-852B-19487A70F3FB}"/>
              </a:ext>
            </a:extLst>
          </p:cNvPr>
          <p:cNvSpPr txBox="1">
            <a:spLocks/>
          </p:cNvSpPr>
          <p:nvPr/>
        </p:nvSpPr>
        <p:spPr>
          <a:xfrm>
            <a:off x="0" y="1239590"/>
            <a:ext cx="12192000" cy="571281"/>
          </a:xfrm>
          <a:prstGeom prst="rect">
            <a:avLst/>
          </a:prstGeom>
          <a:solidFill>
            <a:schemeClr val="accent4">
              <a:lumMod val="40000"/>
              <a:lumOff val="60000"/>
            </a:schemeClr>
          </a:solidFill>
          <a:ln>
            <a:solidFill>
              <a:schemeClr val="tx2">
                <a:lumMod val="50000"/>
              </a:scheme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3"/>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Tx/>
              <a:buNone/>
            </a:pPr>
            <a:r>
              <a:rPr lang="fr-FR" sz="2000" b="1" dirty="0">
                <a:solidFill>
                  <a:schemeClr val="tx2">
                    <a:lumMod val="75000"/>
                  </a:schemeClr>
                </a:solidFill>
              </a:rPr>
              <a:t>CRITERES DE SELECTION DES PROJETS ET FINANCEMENTS (1)</a:t>
            </a:r>
          </a:p>
        </p:txBody>
      </p:sp>
    </p:spTree>
    <p:extLst>
      <p:ext uri="{BB962C8B-B14F-4D97-AF65-F5344CB8AC3E}">
        <p14:creationId xmlns:p14="http://schemas.microsoft.com/office/powerpoint/2010/main" val="1988958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2864D1-FDF1-493A-97DC-76B60E338B49}"/>
              </a:ext>
            </a:extLst>
          </p:cNvPr>
          <p:cNvSpPr>
            <a:spLocks noGrp="1"/>
          </p:cNvSpPr>
          <p:nvPr>
            <p:ph type="body" sz="quarter" idx="12"/>
          </p:nvPr>
        </p:nvSpPr>
        <p:spPr>
          <a:xfrm>
            <a:off x="0" y="1239590"/>
            <a:ext cx="12192000" cy="460640"/>
          </a:xfrm>
          <a:solidFill>
            <a:schemeClr val="accent4">
              <a:lumMod val="40000"/>
              <a:lumOff val="60000"/>
            </a:schemeClr>
          </a:solidFill>
        </p:spPr>
        <p:txBody>
          <a:bodyPr/>
          <a:lstStyle/>
          <a:p>
            <a:pPr marL="0" indent="0" algn="ctr">
              <a:buNone/>
            </a:pPr>
            <a:r>
              <a:rPr lang="fr-FR" sz="2000" b="1">
                <a:solidFill>
                  <a:schemeClr val="tx2">
                    <a:lumMod val="75000"/>
                  </a:schemeClr>
                </a:solidFill>
              </a:rPr>
              <a:t>VOLET 1 : L’AIDE AUX PROJETS (B) </a:t>
            </a:r>
          </a:p>
          <a:p>
            <a:pPr marL="0" indent="0" algn="ctr">
              <a:buNone/>
            </a:pPr>
            <a:endParaRPr lang="fr-FR" sz="2000" b="1">
              <a:solidFill>
                <a:schemeClr val="tx2">
                  <a:lumMod val="75000"/>
                </a:schemeClr>
              </a:solidFill>
            </a:endParaRPr>
          </a:p>
        </p:txBody>
      </p:sp>
      <p:sp>
        <p:nvSpPr>
          <p:cNvPr id="3" name="Rectangle 2">
            <a:extLst>
              <a:ext uri="{FF2B5EF4-FFF2-40B4-BE49-F238E27FC236}">
                <a16:creationId xmlns:a16="http://schemas.microsoft.com/office/drawing/2014/main" id="{33529BC3-6726-426B-B2F1-5C27EABFD081}"/>
              </a:ext>
            </a:extLst>
          </p:cNvPr>
          <p:cNvSpPr/>
          <p:nvPr/>
        </p:nvSpPr>
        <p:spPr>
          <a:xfrm>
            <a:off x="0" y="1938151"/>
            <a:ext cx="11923848" cy="4278094"/>
          </a:xfrm>
          <a:prstGeom prst="rect">
            <a:avLst/>
          </a:prstGeom>
        </p:spPr>
        <p:txBody>
          <a:bodyPr wrap="square">
            <a:spAutoFit/>
          </a:bodyPr>
          <a:lstStyle/>
          <a:p>
            <a:pPr algn="just" defTabSz="1219170"/>
            <a:endParaRPr lang="fr-FR" sz="1600" b="1" dirty="0">
              <a:latin typeface="Verdana" panose="020B0604030504040204" pitchFamily="34" charset="0"/>
              <a:ea typeface="Verdana" panose="020B0604030504040204" pitchFamily="34" charset="0"/>
            </a:endParaRPr>
          </a:p>
          <a:p>
            <a:pPr algn="just" defTabSz="1219170"/>
            <a:r>
              <a:rPr lang="fr-FR" sz="1600" b="1" dirty="0">
                <a:latin typeface="Verdana" panose="020B0604030504040204" pitchFamily="34" charset="0"/>
                <a:ea typeface="Verdana" panose="020B0604030504040204" pitchFamily="34" charset="0"/>
              </a:rPr>
              <a:t>Financements </a:t>
            </a:r>
            <a:r>
              <a:rPr lang="fr-FR" sz="1600" dirty="0">
                <a:latin typeface="Verdana" panose="020B0604030504040204" pitchFamily="34" charset="0"/>
                <a:ea typeface="Verdana" panose="020B0604030504040204" pitchFamily="34" charset="0"/>
              </a:rPr>
              <a:t>(calculés sur la base des devis transmis) :</a:t>
            </a:r>
          </a:p>
          <a:p>
            <a:pPr marL="285750" indent="-285750" algn="just" defTabSz="1219170">
              <a:buFont typeface="Symbol" panose="05050102010706020507" pitchFamily="18" charset="2"/>
              <a:buChar char="Þ"/>
            </a:pPr>
            <a:r>
              <a:rPr lang="fr-FR" sz="1600" u="sng" dirty="0">
                <a:latin typeface="Verdana" panose="020B0604030504040204" pitchFamily="34" charset="0"/>
                <a:ea typeface="Verdana" panose="020B0604030504040204" pitchFamily="34" charset="0"/>
              </a:rPr>
              <a:t>Chambres d’hôtes </a:t>
            </a:r>
            <a:r>
              <a:rPr lang="fr-FR" sz="1600" dirty="0">
                <a:latin typeface="Verdana" panose="020B0604030504040204" pitchFamily="34" charset="0"/>
                <a:ea typeface="Verdana" panose="020B0604030504040204" pitchFamily="34" charset="0"/>
              </a:rPr>
              <a:t>: Subvention au taux maximum de 30%du coût des travaux éligible, plafonné à 8 000 € par chambre,</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Gîte d’étapes : Subvention au taux maximum de 30% du coût des travaux éligible, plafonné à 100 000 € par projet,</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Aire de bivouac : Subvention au taux maximum de 30% du coût des travaux éligible, plafonné à 15 000 € par projet,</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cs typeface="Verdana" panose="020B0604030504040204" pitchFamily="34" charset="0"/>
              </a:rPr>
              <a:t>Hébergement léger type « </a:t>
            </a:r>
            <a:r>
              <a:rPr lang="fr-FR" sz="1600" dirty="0" err="1">
                <a:latin typeface="Verdana" panose="020B0604030504040204" pitchFamily="34" charset="0"/>
                <a:ea typeface="Verdana" panose="020B0604030504040204" pitchFamily="34" charset="0"/>
                <a:cs typeface="Verdana" panose="020B0604030504040204" pitchFamily="34" charset="0"/>
              </a:rPr>
              <a:t>Abricyclo</a:t>
            </a:r>
            <a:r>
              <a:rPr lang="fr-FR" sz="1600" dirty="0">
                <a:latin typeface="Verdana" panose="020B0604030504040204" pitchFamily="34" charset="0"/>
                <a:ea typeface="Verdana" panose="020B0604030504040204" pitchFamily="34" charset="0"/>
                <a:cs typeface="Verdana" panose="020B0604030504040204" pitchFamily="34" charset="0"/>
              </a:rPr>
              <a:t> » : Subvention de 30% maximum des coûts considérés éligibles par la Région plafonné à 10 000 € par </a:t>
            </a:r>
            <a:r>
              <a:rPr lang="fr-FR" sz="1600" dirty="0" err="1">
                <a:latin typeface="Verdana" panose="020B0604030504040204" pitchFamily="34" charset="0"/>
                <a:ea typeface="Verdana" panose="020B0604030504040204" pitchFamily="34" charset="0"/>
                <a:cs typeface="Verdana" panose="020B0604030504040204" pitchFamily="34" charset="0"/>
              </a:rPr>
              <a:t>Abricyclo</a:t>
            </a:r>
            <a:r>
              <a:rPr lang="fr-FR" sz="1600" dirty="0">
                <a:latin typeface="Verdana" panose="020B0604030504040204" pitchFamily="34" charset="0"/>
                <a:ea typeface="Verdana" panose="020B0604030504040204" pitchFamily="34" charset="0"/>
                <a:cs typeface="Verdana" panose="020B0604030504040204" pitchFamily="34" charset="0"/>
              </a:rPr>
              <a:t>,</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Hébergement insolite : </a:t>
            </a:r>
            <a:r>
              <a:rPr lang="fr-FR" sz="1600" dirty="0">
                <a:latin typeface="Verdana" panose="020B0604030504040204" pitchFamily="34" charset="0"/>
                <a:ea typeface="Verdana" panose="020B0604030504040204" pitchFamily="34" charset="0"/>
                <a:cs typeface="Verdana" panose="020B0604030504040204" pitchFamily="34" charset="0"/>
              </a:rPr>
              <a:t>Subvention de 30% maximum des coûts considérés éligibles par la Région plafonné à 20 000 € par projet.</a:t>
            </a:r>
            <a:endParaRPr lang="fr-FR" sz="1600" dirty="0">
              <a:latin typeface="Verdana" panose="020B0604030504040204" pitchFamily="34" charset="0"/>
              <a:ea typeface="Verdana" panose="020B0604030504040204" pitchFamily="34" charset="0"/>
            </a:endParaRPr>
          </a:p>
          <a:p>
            <a:pPr algn="just" defTabSz="1219170"/>
            <a:endParaRPr lang="fr-FR" sz="1600" dirty="0">
              <a:effectLst/>
              <a:latin typeface="Verdana" panose="020B0604030504040204" pitchFamily="34" charset="0"/>
              <a:ea typeface="Verdana" panose="020B0604030504040204" pitchFamily="34" charset="0"/>
              <a:cs typeface="Arial" panose="020B0604020202020204" pitchFamily="34" charset="0"/>
            </a:endParaRPr>
          </a:p>
          <a:p>
            <a:pPr algn="just" defTabSz="1219170"/>
            <a:r>
              <a:rPr lang="fr-FR" sz="1600" dirty="0">
                <a:effectLst/>
                <a:latin typeface="Verdana" panose="020B0604030504040204" pitchFamily="34" charset="0"/>
                <a:ea typeface="Verdana" panose="020B0604030504040204" pitchFamily="34" charset="0"/>
                <a:cs typeface="Arial" panose="020B0604020202020204" pitchFamily="34" charset="0"/>
              </a:rPr>
              <a:t>Montant minimum de la dépense éligible par projet : 10 000 €.</a:t>
            </a: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1">
            <a:extLst>
              <a:ext uri="{FF2B5EF4-FFF2-40B4-BE49-F238E27FC236}">
                <a16:creationId xmlns:a16="http://schemas.microsoft.com/office/drawing/2014/main" id="{7AD02C6C-5501-4C5C-852B-19487A70F3FB}"/>
              </a:ext>
            </a:extLst>
          </p:cNvPr>
          <p:cNvSpPr txBox="1">
            <a:spLocks/>
          </p:cNvSpPr>
          <p:nvPr/>
        </p:nvSpPr>
        <p:spPr>
          <a:xfrm>
            <a:off x="0" y="1239590"/>
            <a:ext cx="12192000" cy="571281"/>
          </a:xfrm>
          <a:prstGeom prst="rect">
            <a:avLst/>
          </a:prstGeom>
          <a:solidFill>
            <a:schemeClr val="accent4">
              <a:lumMod val="40000"/>
              <a:lumOff val="60000"/>
            </a:schemeClr>
          </a:solidFill>
          <a:ln>
            <a:solidFill>
              <a:schemeClr val="tx2">
                <a:lumMod val="50000"/>
              </a:scheme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3"/>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Tx/>
              <a:buNone/>
            </a:pPr>
            <a:r>
              <a:rPr lang="fr-FR" sz="2000" b="1" dirty="0">
                <a:solidFill>
                  <a:schemeClr val="tx2">
                    <a:lumMod val="75000"/>
                  </a:schemeClr>
                </a:solidFill>
              </a:rPr>
              <a:t>CRITERES DE SELECTION DES PROJETS ET FINANCEMENTS (2)</a:t>
            </a:r>
          </a:p>
        </p:txBody>
      </p:sp>
    </p:spTree>
    <p:extLst>
      <p:ext uri="{BB962C8B-B14F-4D97-AF65-F5344CB8AC3E}">
        <p14:creationId xmlns:p14="http://schemas.microsoft.com/office/powerpoint/2010/main" val="4188229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3E85301-FE8C-3188-EB27-9E927EB6BE48}"/>
              </a:ext>
            </a:extLst>
          </p:cNvPr>
          <p:cNvSpPr>
            <a:spLocks noGrp="1"/>
          </p:cNvSpPr>
          <p:nvPr>
            <p:ph type="body" sz="quarter" idx="12"/>
          </p:nvPr>
        </p:nvSpPr>
        <p:spPr>
          <a:xfrm>
            <a:off x="623392" y="3140968"/>
            <a:ext cx="10945216" cy="1789620"/>
          </a:xfrm>
        </p:spPr>
        <p:txBody>
          <a:bodyPr/>
          <a:lstStyle/>
          <a:p>
            <a:pPr marL="0" indent="0" algn="ctr">
              <a:buFontTx/>
              <a:buNone/>
            </a:pPr>
            <a:r>
              <a:rPr lang="fr-FR" b="1" dirty="0">
                <a:solidFill>
                  <a:schemeClr val="tx2">
                    <a:lumMod val="75000"/>
                  </a:schemeClr>
                </a:solidFill>
              </a:rPr>
              <a:t>PROCESS DE DEPOT DES PROJETS POUR LES APPELS A PROJETS </a:t>
            </a:r>
            <a:endParaRPr lang="fr-FR" sz="3200" b="1" dirty="0">
              <a:solidFill>
                <a:schemeClr val="tx2">
                  <a:lumMod val="75000"/>
                </a:schemeClr>
              </a:solidFill>
            </a:endParaRPr>
          </a:p>
        </p:txBody>
      </p:sp>
    </p:spTree>
    <p:extLst>
      <p:ext uri="{BB962C8B-B14F-4D97-AF65-F5344CB8AC3E}">
        <p14:creationId xmlns:p14="http://schemas.microsoft.com/office/powerpoint/2010/main" val="4186883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2864D1-FDF1-493A-97DC-76B60E338B49}"/>
              </a:ext>
            </a:extLst>
          </p:cNvPr>
          <p:cNvSpPr>
            <a:spLocks noGrp="1"/>
          </p:cNvSpPr>
          <p:nvPr>
            <p:ph type="body" sz="quarter" idx="12"/>
          </p:nvPr>
        </p:nvSpPr>
        <p:spPr>
          <a:xfrm>
            <a:off x="0" y="1239590"/>
            <a:ext cx="12192000" cy="460640"/>
          </a:xfrm>
          <a:solidFill>
            <a:schemeClr val="accent4">
              <a:lumMod val="40000"/>
              <a:lumOff val="60000"/>
            </a:schemeClr>
          </a:solidFill>
        </p:spPr>
        <p:txBody>
          <a:bodyPr/>
          <a:lstStyle/>
          <a:p>
            <a:pPr marL="0" indent="0" algn="ctr">
              <a:buNone/>
            </a:pPr>
            <a:r>
              <a:rPr lang="fr-FR" sz="2000" b="1">
                <a:solidFill>
                  <a:schemeClr val="tx2">
                    <a:lumMod val="75000"/>
                  </a:schemeClr>
                </a:solidFill>
              </a:rPr>
              <a:t>VOLET 1 : L’AIDE AUX PROJETS (B) </a:t>
            </a:r>
          </a:p>
          <a:p>
            <a:pPr marL="0" indent="0" algn="ctr">
              <a:buNone/>
            </a:pPr>
            <a:endParaRPr lang="fr-FR" sz="2000" b="1">
              <a:solidFill>
                <a:schemeClr val="tx2">
                  <a:lumMod val="75000"/>
                </a:schemeClr>
              </a:solidFill>
            </a:endParaRPr>
          </a:p>
        </p:txBody>
      </p:sp>
      <p:sp>
        <p:nvSpPr>
          <p:cNvPr id="3" name="Rectangle 2">
            <a:extLst>
              <a:ext uri="{FF2B5EF4-FFF2-40B4-BE49-F238E27FC236}">
                <a16:creationId xmlns:a16="http://schemas.microsoft.com/office/drawing/2014/main" id="{33529BC3-6726-426B-B2F1-5C27EABFD081}"/>
              </a:ext>
            </a:extLst>
          </p:cNvPr>
          <p:cNvSpPr/>
          <p:nvPr/>
        </p:nvSpPr>
        <p:spPr>
          <a:xfrm>
            <a:off x="0" y="2119126"/>
            <a:ext cx="11923848" cy="4031873"/>
          </a:xfrm>
          <a:prstGeom prst="rect">
            <a:avLst/>
          </a:prstGeom>
        </p:spPr>
        <p:txBody>
          <a:bodyPr wrap="square">
            <a:spAutoFit/>
          </a:bodyPr>
          <a:lstStyle/>
          <a:p>
            <a:pPr marL="354013" lvl="1" indent="-285750"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cs typeface="Verdana" panose="020B0604030504040204" pitchFamily="34" charset="0"/>
              </a:rPr>
              <a:t>L’aide régionale entre dans le champ des aides économiques publiques </a:t>
            </a:r>
            <a:r>
              <a:rPr lang="fr-FR" sz="1600" dirty="0">
                <a:latin typeface="Verdana" panose="020B0604030504040204" pitchFamily="34" charset="0"/>
                <a:ea typeface="Verdana" panose="020B0604030504040204" pitchFamily="34" charset="0"/>
              </a:rPr>
              <a:t>: il ne peut y avoir de prise en compte des travaux déjà réalisés ou commencés avant le dépôt d’un dossier de demande</a:t>
            </a:r>
            <a:endParaRPr lang="fr-FR" sz="1600" dirty="0">
              <a:latin typeface="Verdana" panose="020B0604030504040204" pitchFamily="34" charset="0"/>
              <a:ea typeface="Verdana" panose="020B0604030504040204" pitchFamily="34" charset="0"/>
              <a:cs typeface="Verdana" panose="020B0604030504040204" pitchFamily="34" charset="0"/>
            </a:endParaRPr>
          </a:p>
          <a:p>
            <a:pPr marL="354013" lvl="1" indent="-285750" defTabSz="1219170">
              <a:buFont typeface="Symbol" panose="05050102010706020507" pitchFamily="18" charset="2"/>
              <a:buChar char="Þ"/>
            </a:pPr>
            <a:endParaRPr lang="fr-FR" sz="1600" dirty="0">
              <a:latin typeface="Verdana" panose="020B0604030504040204" pitchFamily="34" charset="0"/>
              <a:ea typeface="Verdana" panose="020B0604030504040204" pitchFamily="34" charset="0"/>
            </a:endParaRPr>
          </a:p>
          <a:p>
            <a:pPr marL="354013" lvl="1" indent="-285750"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Les deux AAP vont être lancés en début d’année 2024</a:t>
            </a:r>
          </a:p>
          <a:p>
            <a:pPr marL="68263" lvl="1" defTabSz="1219170"/>
            <a:endParaRPr lang="fr-FR" sz="1600" b="1" dirty="0">
              <a:latin typeface="Verdana" panose="020B0604030504040204" pitchFamily="34" charset="0"/>
              <a:ea typeface="Verdana" panose="020B0604030504040204" pitchFamily="34" charset="0"/>
              <a:cs typeface="Verdana" panose="020B0604030504040204" pitchFamily="34" charset="0"/>
            </a:endParaRPr>
          </a:p>
          <a:p>
            <a:pPr marL="68263" lvl="1" defTabSz="1219170"/>
            <a:r>
              <a:rPr lang="fr-FR" sz="1600" b="1" dirty="0">
                <a:latin typeface="Verdana" panose="020B0604030504040204" pitchFamily="34" charset="0"/>
                <a:ea typeface="Verdana" panose="020B0604030504040204" pitchFamily="34" charset="0"/>
                <a:cs typeface="Verdana" panose="020B0604030504040204" pitchFamily="34" charset="0"/>
              </a:rPr>
              <a:t>Pour les projets dont les travaux sont sur le point de démarrer (devis non validé(s)) : </a:t>
            </a:r>
          </a:p>
          <a:p>
            <a:pPr marL="68263" lvl="1"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marL="411163" lvl="1" indent="-342900" defTabSz="1219170">
              <a:buAutoNum type="arabicParenR"/>
            </a:pPr>
            <a:r>
              <a:rPr lang="fr-FR" sz="1600" dirty="0">
                <a:latin typeface="Verdana" panose="020B0604030504040204" pitchFamily="34" charset="0"/>
                <a:ea typeface="Verdana" panose="020B0604030504040204" pitchFamily="34" charset="0"/>
                <a:cs typeface="Verdana" panose="020B0604030504040204" pitchFamily="34" charset="0"/>
              </a:rPr>
              <a:t>Compléter la fiche de pré-saisine téléchargeable sur le site de la </a:t>
            </a:r>
            <a:r>
              <a:rPr lang="fr-FR" sz="1600" dirty="0">
                <a:latin typeface="Verdana" panose="020B0604030504040204" pitchFamily="34" charset="0"/>
                <a:ea typeface="Verdana" panose="020B0604030504040204" pitchFamily="34" charset="0"/>
                <a:cs typeface="Verdana" panose="020B0604030504040204" pitchFamily="34" charset="0"/>
                <a:hlinkClick r:id="rId3"/>
              </a:rPr>
              <a:t>Région Centre-Val de Loire</a:t>
            </a:r>
            <a:r>
              <a:rPr lang="fr-FR" sz="1600" dirty="0">
                <a:latin typeface="Verdana" panose="020B0604030504040204" pitchFamily="34" charset="0"/>
                <a:ea typeface="Verdana" panose="020B0604030504040204" pitchFamily="34" charset="0"/>
                <a:cs typeface="Verdana" panose="020B0604030504040204" pitchFamily="34" charset="0"/>
              </a:rPr>
              <a:t> et l’adresser par mail à </a:t>
            </a:r>
            <a:r>
              <a:rPr lang="fr-FR" sz="1600" dirty="0">
                <a:latin typeface="Verdana" panose="020B0604030504040204" pitchFamily="34" charset="0"/>
                <a:ea typeface="Verdana" panose="020B0604030504040204" pitchFamily="34" charset="0"/>
                <a:cs typeface="Verdana" panose="020B0604030504040204" pitchFamily="34" charset="0"/>
                <a:hlinkClick r:id="rId4"/>
              </a:rPr>
              <a:t>caphebergement@regioncentrevaldeloire.fr</a:t>
            </a:r>
            <a:r>
              <a:rPr lang="fr-FR" sz="1600" dirty="0">
                <a:latin typeface="Verdana" panose="020B0604030504040204" pitchFamily="34" charset="0"/>
                <a:ea typeface="Verdana" panose="020B0604030504040204" pitchFamily="34" charset="0"/>
                <a:cs typeface="Verdana" panose="020B0604030504040204" pitchFamily="34" charset="0"/>
              </a:rPr>
              <a:t>.</a:t>
            </a:r>
          </a:p>
          <a:p>
            <a:pPr marL="68263" lvl="1" algn="just" defTabSz="1219170"/>
            <a:endParaRPr lang="fr-FR"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68263" lvl="1" algn="just" defTabSz="1219170"/>
            <a:r>
              <a:rPr lang="fr-FR" sz="1600" dirty="0">
                <a:latin typeface="Verdana" panose="020B0604030504040204" pitchFamily="34" charset="0"/>
                <a:ea typeface="Verdana" panose="020B0604030504040204" pitchFamily="34" charset="0"/>
                <a:cs typeface="Verdana" panose="020B0604030504040204" pitchFamily="34" charset="0"/>
              </a:rPr>
              <a:t>2) Une fois la fiche reçue par nos services, un accusé de réception vous sera adressé. Ce courrier intègrera une autorisation de démarrage des travaux à la date de dépôt de la pré-saisine. </a:t>
            </a:r>
          </a:p>
          <a:p>
            <a:pPr marL="68263" lvl="1" algn="just" defTabSz="1219170"/>
            <a:endParaRPr lang="fr-FR"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68263" lvl="1" algn="just" defTabSz="1219170"/>
            <a:r>
              <a:rPr lang="fr-FR" sz="1600" dirty="0">
                <a:solidFill>
                  <a:srgbClr val="FF0000"/>
                </a:solidFill>
                <a:latin typeface="Verdana" panose="020B0604030504040204" pitchFamily="34" charset="0"/>
                <a:ea typeface="Verdana" panose="020B0604030504040204" pitchFamily="34" charset="0"/>
                <a:cs typeface="Verdana" panose="020B0604030504040204" pitchFamily="34" charset="0"/>
              </a:rPr>
              <a:t>Attention cette fiche </a:t>
            </a:r>
            <a:r>
              <a:rPr lang="fr-FR" sz="1600" b="1" dirty="0">
                <a:solidFill>
                  <a:srgbClr val="FF0000"/>
                </a:solidFill>
                <a:latin typeface="Verdana" panose="020B0604030504040204" pitchFamily="34" charset="0"/>
                <a:ea typeface="Verdana" panose="020B0604030504040204" pitchFamily="34" charset="0"/>
                <a:cs typeface="Verdana" panose="020B0604030504040204" pitchFamily="34" charset="0"/>
              </a:rPr>
              <a:t>ne constitue pas un dossier de demande d’aide et ne </a:t>
            </a:r>
            <a:r>
              <a:rPr lang="fr-FR" sz="1600" b="1" dirty="0">
                <a:solidFill>
                  <a:srgbClr val="FF0000"/>
                </a:solidFill>
                <a:latin typeface="Verdana" panose="020B0604030504040204" pitchFamily="34" charset="0"/>
                <a:ea typeface="Verdana" panose="020B0604030504040204" pitchFamily="34" charset="0"/>
              </a:rPr>
              <a:t>vaut pas accord d’attribution de l’aide</a:t>
            </a:r>
            <a:r>
              <a:rPr lang="fr-FR" sz="1600" dirty="0">
                <a:effectLst/>
                <a:latin typeface="Verdana" panose="020B0604030504040204" pitchFamily="34" charset="0"/>
                <a:ea typeface="Verdana" panose="020B0604030504040204" pitchFamily="34" charset="0"/>
              </a:rPr>
              <a:t>. </a:t>
            </a:r>
            <a:r>
              <a:rPr lang="fr-FR" sz="1600" dirty="0">
                <a:solidFill>
                  <a:srgbClr val="FF0000"/>
                </a:solidFill>
                <a:latin typeface="Verdana" panose="020B0604030504040204" pitchFamily="34" charset="0"/>
                <a:ea typeface="Verdana" panose="020B0604030504040204" pitchFamily="34" charset="0"/>
                <a:cs typeface="Verdana" panose="020B0604030504040204" pitchFamily="34" charset="0"/>
              </a:rPr>
              <a:t>Cette fiche devra être complétée par un </a:t>
            </a:r>
            <a:r>
              <a:rPr lang="fr-FR" sz="1600" b="1" dirty="0">
                <a:solidFill>
                  <a:srgbClr val="FF0000"/>
                </a:solidFill>
                <a:latin typeface="Verdana" panose="020B0604030504040204" pitchFamily="34" charset="0"/>
                <a:ea typeface="Verdana" panose="020B0604030504040204" pitchFamily="34" charset="0"/>
                <a:cs typeface="Verdana" panose="020B0604030504040204" pitchFamily="34" charset="0"/>
              </a:rPr>
              <a:t>dossier de demande </a:t>
            </a:r>
            <a:r>
              <a:rPr lang="fr-FR" sz="1600" dirty="0">
                <a:solidFill>
                  <a:srgbClr val="FF0000"/>
                </a:solidFill>
                <a:latin typeface="Verdana" panose="020B0604030504040204" pitchFamily="34" charset="0"/>
                <a:ea typeface="Verdana" panose="020B0604030504040204" pitchFamily="34" charset="0"/>
                <a:cs typeface="Verdana" panose="020B0604030504040204" pitchFamily="34" charset="0"/>
              </a:rPr>
              <a:t>quand celui-ci sera mis en ligne.</a:t>
            </a: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1">
            <a:extLst>
              <a:ext uri="{FF2B5EF4-FFF2-40B4-BE49-F238E27FC236}">
                <a16:creationId xmlns:a16="http://schemas.microsoft.com/office/drawing/2014/main" id="{7AD02C6C-5501-4C5C-852B-19487A70F3FB}"/>
              </a:ext>
            </a:extLst>
          </p:cNvPr>
          <p:cNvSpPr txBox="1">
            <a:spLocks/>
          </p:cNvSpPr>
          <p:nvPr/>
        </p:nvSpPr>
        <p:spPr>
          <a:xfrm>
            <a:off x="0" y="1239591"/>
            <a:ext cx="12192000" cy="460640"/>
          </a:xfrm>
          <a:prstGeom prst="rect">
            <a:avLst/>
          </a:prstGeom>
          <a:solidFill>
            <a:schemeClr val="accent4">
              <a:lumMod val="40000"/>
              <a:lumOff val="60000"/>
            </a:schemeClr>
          </a:solidFill>
          <a:ln>
            <a:solidFill>
              <a:schemeClr val="tx2">
                <a:lumMod val="50000"/>
              </a:scheme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5"/>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Tx/>
              <a:buNone/>
            </a:pPr>
            <a:r>
              <a:rPr lang="fr-FR" sz="2000" b="1" dirty="0">
                <a:solidFill>
                  <a:schemeClr val="tx2">
                    <a:lumMod val="75000"/>
                  </a:schemeClr>
                </a:solidFill>
              </a:rPr>
              <a:t>PRE-SAISNE DES PROJETS </a:t>
            </a:r>
          </a:p>
        </p:txBody>
      </p:sp>
    </p:spTree>
    <p:extLst>
      <p:ext uri="{BB962C8B-B14F-4D97-AF65-F5344CB8AC3E}">
        <p14:creationId xmlns:p14="http://schemas.microsoft.com/office/powerpoint/2010/main" val="3769239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2864D1-FDF1-493A-97DC-76B60E338B49}"/>
              </a:ext>
            </a:extLst>
          </p:cNvPr>
          <p:cNvSpPr>
            <a:spLocks noGrp="1"/>
          </p:cNvSpPr>
          <p:nvPr>
            <p:ph type="body" sz="quarter" idx="12"/>
          </p:nvPr>
        </p:nvSpPr>
        <p:spPr>
          <a:xfrm>
            <a:off x="0" y="1239590"/>
            <a:ext cx="12192000" cy="460640"/>
          </a:xfrm>
          <a:solidFill>
            <a:schemeClr val="accent4">
              <a:lumMod val="40000"/>
              <a:lumOff val="60000"/>
            </a:schemeClr>
          </a:solidFill>
        </p:spPr>
        <p:txBody>
          <a:bodyPr/>
          <a:lstStyle/>
          <a:p>
            <a:pPr marL="0" indent="0" algn="ctr">
              <a:buNone/>
            </a:pPr>
            <a:r>
              <a:rPr lang="fr-FR" sz="2000" b="1">
                <a:solidFill>
                  <a:schemeClr val="tx2">
                    <a:lumMod val="75000"/>
                  </a:schemeClr>
                </a:solidFill>
              </a:rPr>
              <a:t>VOLET 1 : L’AIDE AUX PROJETS (B) </a:t>
            </a:r>
          </a:p>
          <a:p>
            <a:pPr marL="0" indent="0" algn="ctr">
              <a:buNone/>
            </a:pPr>
            <a:endParaRPr lang="fr-FR" sz="2000" b="1">
              <a:solidFill>
                <a:schemeClr val="tx2">
                  <a:lumMod val="75000"/>
                </a:schemeClr>
              </a:solidFill>
            </a:endParaRPr>
          </a:p>
        </p:txBody>
      </p:sp>
      <p:sp>
        <p:nvSpPr>
          <p:cNvPr id="3" name="Rectangle 2">
            <a:extLst>
              <a:ext uri="{FF2B5EF4-FFF2-40B4-BE49-F238E27FC236}">
                <a16:creationId xmlns:a16="http://schemas.microsoft.com/office/drawing/2014/main" id="{33529BC3-6726-426B-B2F1-5C27EABFD081}"/>
              </a:ext>
            </a:extLst>
          </p:cNvPr>
          <p:cNvSpPr/>
          <p:nvPr/>
        </p:nvSpPr>
        <p:spPr>
          <a:xfrm>
            <a:off x="0" y="1938151"/>
            <a:ext cx="11923848" cy="5262979"/>
          </a:xfrm>
          <a:prstGeom prst="rect">
            <a:avLst/>
          </a:prstGeom>
        </p:spPr>
        <p:txBody>
          <a:bodyPr wrap="square">
            <a:spAutoFit/>
          </a:bodyPr>
          <a:lstStyle/>
          <a:p>
            <a:pPr algn="just" defTabSz="1219170"/>
            <a:endParaRPr lang="fr-FR" sz="1600" dirty="0">
              <a:effectLst/>
              <a:latin typeface="Verdana" panose="020B0604030504040204" pitchFamily="34" charset="0"/>
              <a:ea typeface="Verdana" panose="020B0604030504040204" pitchFamily="34" charset="0"/>
            </a:endParaRPr>
          </a:p>
          <a:p>
            <a:pPr algn="just" defTabSz="1219170"/>
            <a:r>
              <a:rPr lang="fr-FR" sz="1600" b="1" dirty="0">
                <a:latin typeface="Verdana" panose="020B0604030504040204" pitchFamily="34" charset="0"/>
                <a:ea typeface="Verdana" panose="020B0604030504040204" pitchFamily="34" charset="0"/>
              </a:rPr>
              <a:t>Lancement des appels à projets </a:t>
            </a:r>
          </a:p>
          <a:p>
            <a:pPr algn="just" defTabSz="1219170"/>
            <a:endParaRPr lang="fr-FR" sz="1600" b="1" dirty="0">
              <a:latin typeface="Verdana" panose="020B0604030504040204" pitchFamily="34" charset="0"/>
              <a:ea typeface="Verdana" panose="020B0604030504040204" pitchFamily="34" charset="0"/>
            </a:endParaRPr>
          </a:p>
          <a:p>
            <a:pPr algn="just" defTabSz="1219170"/>
            <a:r>
              <a:rPr lang="fr-FR" sz="1600" dirty="0">
                <a:latin typeface="Verdana" panose="020B0604030504040204" pitchFamily="34" charset="0"/>
                <a:ea typeface="Verdana" panose="020B0604030504040204" pitchFamily="34" charset="0"/>
              </a:rPr>
              <a:t>Date prévue de mise en ligne : </a:t>
            </a:r>
            <a:r>
              <a:rPr lang="fr-FR" sz="1600" b="1" dirty="0">
                <a:latin typeface="Verdana" panose="020B0604030504040204" pitchFamily="34" charset="0"/>
                <a:ea typeface="Verdana" panose="020B0604030504040204" pitchFamily="34" charset="0"/>
              </a:rPr>
              <a:t>début 2024 </a:t>
            </a:r>
            <a:endParaRPr lang="fr-FR" sz="1600" dirty="0">
              <a:latin typeface="Verdana" panose="020B0604030504040204" pitchFamily="34" charset="0"/>
              <a:ea typeface="Verdana" panose="020B0604030504040204" pitchFamily="34" charset="0"/>
            </a:endParaRPr>
          </a:p>
          <a:p>
            <a:pPr marL="285750" indent="-285750" algn="just" defTabSz="1219170">
              <a:buFont typeface="Arial" panose="020B0604020202020204" pitchFamily="34" charset="0"/>
              <a:buChar char="•"/>
            </a:pPr>
            <a:r>
              <a:rPr lang="fr-FR" sz="1600" dirty="0">
                <a:latin typeface="Verdana" panose="020B0604030504040204" pitchFamily="34" charset="0"/>
                <a:ea typeface="Verdana" panose="020B0604030504040204" pitchFamily="34" charset="0"/>
              </a:rPr>
              <a:t>Un mail sera adressé aux porteurs de projets qui ont adressé une fiche de pré-saisine pour les avertir</a:t>
            </a:r>
          </a:p>
          <a:p>
            <a:pPr marL="285750" indent="-285750" algn="just" defTabSz="1219170">
              <a:buFont typeface="Arial" panose="020B0604020202020204" pitchFamily="34" charset="0"/>
              <a:buChar char="•"/>
            </a:pPr>
            <a:r>
              <a:rPr lang="fr-FR" sz="1600" dirty="0">
                <a:latin typeface="Verdana" panose="020B0604030504040204" pitchFamily="34" charset="0"/>
                <a:ea typeface="Verdana" panose="020B0604030504040204" pitchFamily="34" charset="0"/>
              </a:rPr>
              <a:t>Délai de 2 mois pour compléter le dossier de demande</a:t>
            </a:r>
          </a:p>
          <a:p>
            <a:pPr algn="just" defTabSz="1219170"/>
            <a:endParaRPr lang="fr-FR" sz="1600" dirty="0">
              <a:latin typeface="Verdana" panose="020B0604030504040204" pitchFamily="34" charset="0"/>
              <a:ea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endParaRPr>
          </a:p>
          <a:p>
            <a:pPr marL="285750" indent="-285750" algn="just" defTabSz="1219170">
              <a:buFont typeface="Arial" panose="020B0604020202020204" pitchFamily="34" charset="0"/>
              <a:buChar char="•"/>
            </a:pPr>
            <a:r>
              <a:rPr lang="fr-FR" sz="1600" dirty="0">
                <a:latin typeface="Verdana" panose="020B0604030504040204" pitchFamily="34" charset="0"/>
                <a:ea typeface="Verdana" panose="020B0604030504040204" pitchFamily="34" charset="0"/>
              </a:rPr>
              <a:t>A réception du dossier de demande, celui-ci sera instruit par la Direction du Tourisme et présenté en Commission Permanente Régionale.</a:t>
            </a:r>
          </a:p>
          <a:p>
            <a:pPr marL="285750" indent="-285750" algn="just" defTabSz="1219170">
              <a:buFont typeface="Arial" panose="020B0604020202020204" pitchFamily="34" charset="0"/>
              <a:buChar char="•"/>
            </a:pPr>
            <a:r>
              <a:rPr lang="fr-FR" sz="1600" dirty="0">
                <a:latin typeface="Verdana" panose="020B0604030504040204" pitchFamily="34" charset="0"/>
                <a:ea typeface="Verdana" panose="020B0604030504040204" pitchFamily="34" charset="0"/>
              </a:rPr>
              <a:t>Suite à la Commission Permanente Régionale : </a:t>
            </a:r>
          </a:p>
          <a:p>
            <a:pPr marL="742950" lvl="1"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Acceptation du projet : une notification vous sera adressée</a:t>
            </a:r>
          </a:p>
          <a:p>
            <a:pPr marL="742950" lvl="1"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Refus du projet : un courrier vous sera adressé</a:t>
            </a:r>
          </a:p>
          <a:p>
            <a:pPr marL="285750" indent="-285750" algn="just" defTabSz="1219170">
              <a:buFont typeface="Arial" panose="020B0604020202020204" pitchFamily="34" charset="0"/>
              <a:buChar char="•"/>
            </a:pPr>
            <a:r>
              <a:rPr lang="fr-FR" sz="1600" dirty="0">
                <a:latin typeface="Verdana" panose="020B0604030504040204" pitchFamily="34" charset="0"/>
                <a:ea typeface="Verdana" panose="020B0604030504040204" pitchFamily="34" charset="0"/>
              </a:rPr>
              <a:t>La subvention est versée après travaux sur présentation des justificatifs</a:t>
            </a:r>
          </a:p>
          <a:p>
            <a:pPr algn="just" defTabSz="1219170"/>
            <a:endParaRPr lang="fr-FR" sz="1600" dirty="0">
              <a:latin typeface="Verdana" panose="020B0604030504040204" pitchFamily="34" charset="0"/>
              <a:ea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endParaRPr>
          </a:p>
          <a:p>
            <a:pPr algn="just" defTabSz="1219170"/>
            <a:r>
              <a:rPr lang="fr-FR" sz="1600" dirty="0">
                <a:latin typeface="Verdana" panose="020B0604030504040204" pitchFamily="34" charset="0"/>
                <a:ea typeface="Verdana" panose="020B0604030504040204" pitchFamily="34" charset="0"/>
              </a:rPr>
              <a:t>Pour toute question ou demande d’information : </a:t>
            </a:r>
            <a:r>
              <a:rPr lang="fr-FR" sz="1600" dirty="0">
                <a:latin typeface="Verdana" panose="020B0604030504040204" pitchFamily="34" charset="0"/>
                <a:ea typeface="Verdana" panose="020B0604030504040204" pitchFamily="34" charset="0"/>
                <a:cs typeface="Verdana" panose="020B0604030504040204" pitchFamily="34" charset="0"/>
              </a:rPr>
              <a:t> </a:t>
            </a:r>
            <a:r>
              <a:rPr lang="fr-FR" sz="1600" dirty="0">
                <a:latin typeface="Verdana" panose="020B0604030504040204" pitchFamily="34" charset="0"/>
                <a:ea typeface="Verdana" panose="020B0604030504040204" pitchFamily="34" charset="0"/>
                <a:cs typeface="Verdana" panose="020B0604030504040204" pitchFamily="34" charset="0"/>
                <a:hlinkClick r:id="rId3"/>
              </a:rPr>
              <a:t>CAPhebergement@centrevaldeloire.fr</a:t>
            </a:r>
            <a:endParaRPr lang="fr-FR" sz="1600" dirty="0">
              <a:latin typeface="Verdana" panose="020B0604030504040204" pitchFamily="34" charset="0"/>
              <a:ea typeface="Verdana" panose="020B0604030504040204" pitchFamily="34" charset="0"/>
              <a:cs typeface="Verdana" panose="020B0604030504040204" pitchFamily="34" charset="0"/>
            </a:endParaRPr>
          </a:p>
          <a:p>
            <a:pPr marL="68263" lvl="1"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1">
            <a:extLst>
              <a:ext uri="{FF2B5EF4-FFF2-40B4-BE49-F238E27FC236}">
                <a16:creationId xmlns:a16="http://schemas.microsoft.com/office/drawing/2014/main" id="{7AD02C6C-5501-4C5C-852B-19487A70F3FB}"/>
              </a:ext>
            </a:extLst>
          </p:cNvPr>
          <p:cNvSpPr txBox="1">
            <a:spLocks/>
          </p:cNvSpPr>
          <p:nvPr/>
        </p:nvSpPr>
        <p:spPr>
          <a:xfrm>
            <a:off x="0" y="1239590"/>
            <a:ext cx="12192000" cy="571281"/>
          </a:xfrm>
          <a:prstGeom prst="rect">
            <a:avLst/>
          </a:prstGeom>
          <a:solidFill>
            <a:schemeClr val="accent4">
              <a:lumMod val="40000"/>
              <a:lumOff val="60000"/>
            </a:schemeClr>
          </a:solidFill>
          <a:ln>
            <a:solidFill>
              <a:schemeClr val="tx2">
                <a:lumMod val="50000"/>
              </a:scheme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4"/>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Tx/>
              <a:buNone/>
            </a:pPr>
            <a:r>
              <a:rPr lang="fr-FR" sz="2000" b="1" dirty="0">
                <a:solidFill>
                  <a:schemeClr val="tx2">
                    <a:lumMod val="75000"/>
                  </a:schemeClr>
                </a:solidFill>
              </a:rPr>
              <a:t>DEPOT DES PROJETS, INSTRUCTION ET CONTACTS </a:t>
            </a:r>
          </a:p>
        </p:txBody>
      </p:sp>
      <p:sp>
        <p:nvSpPr>
          <p:cNvPr id="7" name="Flèche : bas 6">
            <a:extLst>
              <a:ext uri="{FF2B5EF4-FFF2-40B4-BE49-F238E27FC236}">
                <a16:creationId xmlns:a16="http://schemas.microsoft.com/office/drawing/2014/main" id="{039A1D8E-57FB-2CB1-4B6E-5D3121DB1ADD}"/>
              </a:ext>
            </a:extLst>
          </p:cNvPr>
          <p:cNvSpPr/>
          <p:nvPr/>
        </p:nvSpPr>
        <p:spPr>
          <a:xfrm>
            <a:off x="5882164" y="3623936"/>
            <a:ext cx="427671" cy="404729"/>
          </a:xfrm>
          <a:prstGeom prst="downArrow">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75000"/>
                </a:schemeClr>
              </a:solidFill>
            </a:endParaRPr>
          </a:p>
        </p:txBody>
      </p:sp>
    </p:spTree>
    <p:extLst>
      <p:ext uri="{BB962C8B-B14F-4D97-AF65-F5344CB8AC3E}">
        <p14:creationId xmlns:p14="http://schemas.microsoft.com/office/powerpoint/2010/main" val="3949686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3E85301-FE8C-3188-EB27-9E927EB6BE48}"/>
              </a:ext>
            </a:extLst>
          </p:cNvPr>
          <p:cNvSpPr>
            <a:spLocks noGrp="1"/>
          </p:cNvSpPr>
          <p:nvPr>
            <p:ph type="body" sz="quarter" idx="12"/>
          </p:nvPr>
        </p:nvSpPr>
        <p:spPr>
          <a:xfrm>
            <a:off x="623392" y="3140968"/>
            <a:ext cx="10945216" cy="2264750"/>
          </a:xfrm>
        </p:spPr>
        <p:txBody>
          <a:bodyPr/>
          <a:lstStyle/>
          <a:p>
            <a:pPr marL="0" indent="0" algn="ctr">
              <a:buFontTx/>
              <a:buNone/>
            </a:pPr>
            <a:r>
              <a:rPr lang="fr-FR" sz="3200" b="1" dirty="0">
                <a:solidFill>
                  <a:schemeClr val="tx2">
                    <a:lumMod val="75000"/>
                  </a:schemeClr>
                </a:solidFill>
              </a:rPr>
              <a:t>POUR ALLER PLUS LOIN : </a:t>
            </a:r>
            <a:endParaRPr lang="fr-FR" b="1" dirty="0">
              <a:solidFill>
                <a:schemeClr val="tx2">
                  <a:lumMod val="75000"/>
                </a:schemeClr>
              </a:solidFill>
            </a:endParaRPr>
          </a:p>
          <a:p>
            <a:pPr marL="0" indent="0" algn="ctr">
              <a:buFontTx/>
              <a:buNone/>
            </a:pPr>
            <a:endParaRPr lang="fr-FR" sz="3200" b="1" dirty="0">
              <a:solidFill>
                <a:schemeClr val="tx2">
                  <a:lumMod val="75000"/>
                </a:schemeClr>
              </a:solidFill>
            </a:endParaRPr>
          </a:p>
          <a:p>
            <a:pPr marL="0" indent="0" algn="ctr">
              <a:buFontTx/>
              <a:buNone/>
            </a:pPr>
            <a:r>
              <a:rPr lang="fr-FR" sz="3200" b="1" dirty="0">
                <a:solidFill>
                  <a:schemeClr val="tx2">
                    <a:lumMod val="75000"/>
                  </a:schemeClr>
                </a:solidFill>
              </a:rPr>
              <a:t>LES NOUVELLES FORMES D’HEBERGEMENTS ADAPTES AUX RANDONNEURS </a:t>
            </a:r>
          </a:p>
        </p:txBody>
      </p:sp>
    </p:spTree>
    <p:extLst>
      <p:ext uri="{BB962C8B-B14F-4D97-AF65-F5344CB8AC3E}">
        <p14:creationId xmlns:p14="http://schemas.microsoft.com/office/powerpoint/2010/main" val="2557962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29BC3-6726-426B-B2F1-5C27EABFD081}"/>
              </a:ext>
            </a:extLst>
          </p:cNvPr>
          <p:cNvSpPr/>
          <p:nvPr/>
        </p:nvSpPr>
        <p:spPr>
          <a:xfrm>
            <a:off x="134076" y="1933574"/>
            <a:ext cx="11923848" cy="1077218"/>
          </a:xfrm>
          <a:prstGeom prst="rect">
            <a:avLst/>
          </a:prstGeom>
        </p:spPr>
        <p:txBody>
          <a:bodyPr wrap="square">
            <a:spAutoFit/>
          </a:bodyPr>
          <a:lstStyle/>
          <a:p>
            <a:pPr algn="just" defTabSz="1219170"/>
            <a:endParaRPr lang="fr-FR" sz="1600" b="1" u="sng" dirty="0">
              <a:latin typeface="Verdana" panose="020B0604030504040204" pitchFamily="34" charset="0"/>
              <a:ea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1">
            <a:extLst>
              <a:ext uri="{FF2B5EF4-FFF2-40B4-BE49-F238E27FC236}">
                <a16:creationId xmlns:a16="http://schemas.microsoft.com/office/drawing/2014/main" id="{7AD02C6C-5501-4C5C-852B-19487A70F3FB}"/>
              </a:ext>
            </a:extLst>
          </p:cNvPr>
          <p:cNvSpPr txBox="1">
            <a:spLocks/>
          </p:cNvSpPr>
          <p:nvPr/>
        </p:nvSpPr>
        <p:spPr>
          <a:xfrm>
            <a:off x="0" y="1154839"/>
            <a:ext cx="12192000" cy="960821"/>
          </a:xfrm>
          <a:prstGeom prst="rect">
            <a:avLst/>
          </a:prstGeom>
          <a:solidFill>
            <a:schemeClr val="accent4">
              <a:lumMod val="40000"/>
              <a:lumOff val="60000"/>
            </a:schemeClr>
          </a:solidFill>
          <a:ln>
            <a:solidFill>
              <a:schemeClr val="tx2">
                <a:lumMod val="50000"/>
              </a:scheme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3"/>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Tx/>
              <a:buNone/>
            </a:pPr>
            <a:r>
              <a:rPr lang="fr-FR" sz="1800" b="1" dirty="0">
                <a:solidFill>
                  <a:schemeClr val="tx2">
                    <a:lumMod val="75000"/>
                  </a:schemeClr>
                </a:solidFill>
              </a:rPr>
              <a:t>BIVOUAC DE CAMPAGNE: </a:t>
            </a:r>
          </a:p>
          <a:p>
            <a:pPr marL="0" indent="0" algn="ctr">
              <a:buFontTx/>
              <a:buNone/>
            </a:pPr>
            <a:r>
              <a:rPr lang="fr-FR" sz="1800" dirty="0">
                <a:solidFill>
                  <a:schemeClr val="tx2">
                    <a:lumMod val="75000"/>
                  </a:schemeClr>
                </a:solidFill>
              </a:rPr>
              <a:t>pour les communes et exploitants agricoles labellisés</a:t>
            </a:r>
          </a:p>
          <a:p>
            <a:pPr marL="0" indent="0" algn="ctr">
              <a:buFontTx/>
              <a:buNone/>
            </a:pPr>
            <a:r>
              <a:rPr lang="fr-FR" sz="1800" b="1" dirty="0">
                <a:solidFill>
                  <a:schemeClr val="tx2">
                    <a:lumMod val="75000"/>
                  </a:schemeClr>
                </a:solidFill>
              </a:rPr>
              <a:t>« L’exemple de Boulleret dans le Cher »</a:t>
            </a:r>
          </a:p>
        </p:txBody>
      </p:sp>
      <p:sp>
        <p:nvSpPr>
          <p:cNvPr id="11" name="ZoneTexte 10">
            <a:extLst>
              <a:ext uri="{FF2B5EF4-FFF2-40B4-BE49-F238E27FC236}">
                <a16:creationId xmlns:a16="http://schemas.microsoft.com/office/drawing/2014/main" id="{15BBA628-69FA-36D1-71A7-966D9E9DF297}"/>
              </a:ext>
            </a:extLst>
          </p:cNvPr>
          <p:cNvSpPr txBox="1"/>
          <p:nvPr/>
        </p:nvSpPr>
        <p:spPr>
          <a:xfrm>
            <a:off x="7954701" y="3430142"/>
            <a:ext cx="301686" cy="369332"/>
          </a:xfrm>
          <a:prstGeom prst="rect">
            <a:avLst/>
          </a:prstGeom>
          <a:noFill/>
        </p:spPr>
        <p:txBody>
          <a:bodyPr wrap="square" rtlCol="0">
            <a:spAutoFit/>
          </a:bodyPr>
          <a:lstStyle/>
          <a:p>
            <a:r>
              <a:rPr lang="fr-FR" dirty="0">
                <a:solidFill>
                  <a:schemeClr val="bg1"/>
                </a:solidFill>
              </a:rPr>
              <a:t>1</a:t>
            </a:r>
          </a:p>
        </p:txBody>
      </p:sp>
      <p:sp>
        <p:nvSpPr>
          <p:cNvPr id="14" name="ZoneTexte 13">
            <a:extLst>
              <a:ext uri="{FF2B5EF4-FFF2-40B4-BE49-F238E27FC236}">
                <a16:creationId xmlns:a16="http://schemas.microsoft.com/office/drawing/2014/main" id="{6D58F3B1-87C8-DF63-2035-1AE026C326F8}"/>
              </a:ext>
            </a:extLst>
          </p:cNvPr>
          <p:cNvSpPr txBox="1"/>
          <p:nvPr/>
        </p:nvSpPr>
        <p:spPr>
          <a:xfrm>
            <a:off x="11577736" y="5698200"/>
            <a:ext cx="301686" cy="369332"/>
          </a:xfrm>
          <a:prstGeom prst="rect">
            <a:avLst/>
          </a:prstGeom>
          <a:noFill/>
        </p:spPr>
        <p:txBody>
          <a:bodyPr wrap="square" rtlCol="0">
            <a:spAutoFit/>
          </a:bodyPr>
          <a:lstStyle/>
          <a:p>
            <a:r>
              <a:rPr lang="fr-FR" dirty="0">
                <a:solidFill>
                  <a:schemeClr val="bg1"/>
                </a:solidFill>
              </a:rPr>
              <a:t>4</a:t>
            </a:r>
          </a:p>
        </p:txBody>
      </p:sp>
      <p:sp>
        <p:nvSpPr>
          <p:cNvPr id="15" name="ZoneTexte 14">
            <a:extLst>
              <a:ext uri="{FF2B5EF4-FFF2-40B4-BE49-F238E27FC236}">
                <a16:creationId xmlns:a16="http://schemas.microsoft.com/office/drawing/2014/main" id="{44D67F5D-4A43-DA47-F8EF-9D3759F90858}"/>
              </a:ext>
            </a:extLst>
          </p:cNvPr>
          <p:cNvSpPr txBox="1"/>
          <p:nvPr/>
        </p:nvSpPr>
        <p:spPr>
          <a:xfrm>
            <a:off x="8411901" y="3887342"/>
            <a:ext cx="301686" cy="369332"/>
          </a:xfrm>
          <a:prstGeom prst="rect">
            <a:avLst/>
          </a:prstGeom>
          <a:noFill/>
        </p:spPr>
        <p:txBody>
          <a:bodyPr wrap="square" rtlCol="0">
            <a:spAutoFit/>
          </a:bodyPr>
          <a:lstStyle/>
          <a:p>
            <a:r>
              <a:rPr lang="fr-FR" dirty="0">
                <a:solidFill>
                  <a:schemeClr val="bg1"/>
                </a:solidFill>
              </a:rPr>
              <a:t>1</a:t>
            </a:r>
          </a:p>
        </p:txBody>
      </p:sp>
      <p:sp>
        <p:nvSpPr>
          <p:cNvPr id="16" name="ZoneTexte 15">
            <a:extLst>
              <a:ext uri="{FF2B5EF4-FFF2-40B4-BE49-F238E27FC236}">
                <a16:creationId xmlns:a16="http://schemas.microsoft.com/office/drawing/2014/main" id="{2EF41191-A845-D78F-25A6-4B86133EC00E}"/>
              </a:ext>
            </a:extLst>
          </p:cNvPr>
          <p:cNvSpPr txBox="1"/>
          <p:nvPr/>
        </p:nvSpPr>
        <p:spPr>
          <a:xfrm>
            <a:off x="7551796" y="5632552"/>
            <a:ext cx="301686" cy="369332"/>
          </a:xfrm>
          <a:prstGeom prst="rect">
            <a:avLst/>
          </a:prstGeom>
          <a:noFill/>
        </p:spPr>
        <p:txBody>
          <a:bodyPr wrap="square" rtlCol="0">
            <a:spAutoFit/>
          </a:bodyPr>
          <a:lstStyle/>
          <a:p>
            <a:r>
              <a:rPr lang="fr-FR" dirty="0">
                <a:solidFill>
                  <a:schemeClr val="bg1"/>
                </a:solidFill>
              </a:rPr>
              <a:t>3</a:t>
            </a:r>
          </a:p>
        </p:txBody>
      </p:sp>
      <p:sp>
        <p:nvSpPr>
          <p:cNvPr id="17" name="ZoneTexte 16">
            <a:extLst>
              <a:ext uri="{FF2B5EF4-FFF2-40B4-BE49-F238E27FC236}">
                <a16:creationId xmlns:a16="http://schemas.microsoft.com/office/drawing/2014/main" id="{47337D36-67ED-63F7-2C4C-814CE0ACA0CC}"/>
              </a:ext>
            </a:extLst>
          </p:cNvPr>
          <p:cNvSpPr txBox="1"/>
          <p:nvPr/>
        </p:nvSpPr>
        <p:spPr>
          <a:xfrm>
            <a:off x="3472364" y="5639755"/>
            <a:ext cx="301686" cy="369332"/>
          </a:xfrm>
          <a:prstGeom prst="rect">
            <a:avLst/>
          </a:prstGeom>
          <a:noFill/>
        </p:spPr>
        <p:txBody>
          <a:bodyPr wrap="square" rtlCol="0">
            <a:spAutoFit/>
          </a:bodyPr>
          <a:lstStyle/>
          <a:p>
            <a:r>
              <a:rPr lang="fr-FR" dirty="0">
                <a:solidFill>
                  <a:schemeClr val="bg1"/>
                </a:solidFill>
              </a:rPr>
              <a:t>2</a:t>
            </a:r>
          </a:p>
        </p:txBody>
      </p:sp>
      <p:pic>
        <p:nvPicPr>
          <p:cNvPr id="5" name="Image 4">
            <a:extLst>
              <a:ext uri="{FF2B5EF4-FFF2-40B4-BE49-F238E27FC236}">
                <a16:creationId xmlns:a16="http://schemas.microsoft.com/office/drawing/2014/main" id="{2A1C5FDC-2866-257D-A4F8-1947C83F20FF}"/>
              </a:ext>
            </a:extLst>
          </p:cNvPr>
          <p:cNvPicPr>
            <a:picLocks noChangeAspect="1"/>
          </p:cNvPicPr>
          <p:nvPr/>
        </p:nvPicPr>
        <p:blipFill>
          <a:blip r:embed="rId4"/>
          <a:stretch>
            <a:fillRect/>
          </a:stretch>
        </p:blipFill>
        <p:spPr>
          <a:xfrm>
            <a:off x="35768" y="2158607"/>
            <a:ext cx="12192000" cy="4699393"/>
          </a:xfrm>
          <a:prstGeom prst="rect">
            <a:avLst/>
          </a:prstGeom>
        </p:spPr>
      </p:pic>
    </p:spTree>
    <p:extLst>
      <p:ext uri="{BB962C8B-B14F-4D97-AF65-F5344CB8AC3E}">
        <p14:creationId xmlns:p14="http://schemas.microsoft.com/office/powerpoint/2010/main" val="2297689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DEEA9-B700-46FA-8574-8E0AABBEFE9A}"/>
              </a:ext>
            </a:extLst>
          </p:cNvPr>
          <p:cNvSpPr>
            <a:spLocks noGrp="1"/>
          </p:cNvSpPr>
          <p:nvPr>
            <p:ph type="body" sz="quarter" idx="12"/>
          </p:nvPr>
        </p:nvSpPr>
        <p:spPr>
          <a:xfrm>
            <a:off x="0" y="1287945"/>
            <a:ext cx="12192000" cy="514231"/>
          </a:xfrm>
          <a:solidFill>
            <a:schemeClr val="accent4">
              <a:lumMod val="40000"/>
              <a:lumOff val="60000"/>
            </a:schemeClr>
          </a:solidFill>
          <a:ln>
            <a:solidFill>
              <a:schemeClr val="tx2">
                <a:lumMod val="50000"/>
              </a:schemeClr>
            </a:solidFill>
          </a:ln>
        </p:spPr>
        <p:txBody>
          <a:bodyPr anchor="ctr"/>
          <a:lstStyle/>
          <a:p>
            <a:pPr marL="0" indent="0" algn="ctr">
              <a:spcBef>
                <a:spcPts val="0"/>
              </a:spcBef>
              <a:buNone/>
            </a:pPr>
            <a:r>
              <a:rPr lang="fr-FR" sz="2000" b="1" dirty="0">
                <a:solidFill>
                  <a:schemeClr val="tx2">
                    <a:lumMod val="75000"/>
                  </a:schemeClr>
                </a:solidFill>
                <a:effectLst>
                  <a:outerShdw blurRad="50800" dist="63500" dir="5400000" algn="ctr" rotWithShape="0">
                    <a:schemeClr val="bg1"/>
                  </a:outerShdw>
                </a:effectLst>
              </a:rPr>
              <a:t> CONTENU DE LA REUNION</a:t>
            </a:r>
          </a:p>
        </p:txBody>
      </p:sp>
      <p:sp>
        <p:nvSpPr>
          <p:cNvPr id="3" name="Rectangle 2">
            <a:extLst>
              <a:ext uri="{FF2B5EF4-FFF2-40B4-BE49-F238E27FC236}">
                <a16:creationId xmlns:a16="http://schemas.microsoft.com/office/drawing/2014/main" id="{95CD51F3-CED8-4E97-9467-6122F746EFFB}"/>
              </a:ext>
            </a:extLst>
          </p:cNvPr>
          <p:cNvSpPr/>
          <p:nvPr/>
        </p:nvSpPr>
        <p:spPr>
          <a:xfrm>
            <a:off x="0" y="1997698"/>
            <a:ext cx="7892143" cy="4985980"/>
          </a:xfrm>
          <a:prstGeom prst="rect">
            <a:avLst/>
          </a:prstGeom>
        </p:spPr>
        <p:txBody>
          <a:bodyPr wrap="square">
            <a:spAutoFit/>
          </a:bodyPr>
          <a:lstStyle/>
          <a:p>
            <a:pPr marL="68263" lvl="1" defTabSz="1219170"/>
            <a:endParaRPr lang="fr-FR" sz="1600" b="1" dirty="0">
              <a:latin typeface="Verdana" panose="020B0604030504040204" pitchFamily="34" charset="0"/>
              <a:ea typeface="Verdana" panose="020B0604030504040204" pitchFamily="34" charset="0"/>
              <a:cs typeface="Verdana" panose="020B0604030504040204" pitchFamily="34" charset="0"/>
            </a:endParaRPr>
          </a:p>
          <a:p>
            <a:pPr marL="354013" lvl="1" indent="-285750" defTabSz="1219170">
              <a:buFont typeface="Arial" panose="020B0604020202020204" pitchFamily="34" charset="0"/>
              <a:buChar char="•"/>
            </a:pPr>
            <a:r>
              <a:rPr lang="fr-FR" b="1" dirty="0">
                <a:latin typeface="Verdana" panose="020B0604030504040204" pitchFamily="34" charset="0"/>
                <a:ea typeface="Verdana" panose="020B0604030504040204" pitchFamily="34" charset="0"/>
                <a:cs typeface="Verdana" panose="020B0604030504040204" pitchFamily="34" charset="0"/>
              </a:rPr>
              <a:t>Avant-propos : Objectifs la Stratégie Régionale du Tourisme</a:t>
            </a:r>
          </a:p>
          <a:p>
            <a:pPr marL="68263" lvl="1" defTabSz="1219170"/>
            <a:endParaRPr lang="fr-FR" b="1" dirty="0">
              <a:latin typeface="Verdana" panose="020B0604030504040204" pitchFamily="34" charset="0"/>
              <a:ea typeface="Verdana" panose="020B0604030504040204" pitchFamily="34" charset="0"/>
              <a:cs typeface="Verdana" panose="020B0604030504040204" pitchFamily="34" charset="0"/>
            </a:endParaRPr>
          </a:p>
          <a:p>
            <a:pPr marL="354013" lvl="1" indent="-285750" defTabSz="1219170">
              <a:buFont typeface="Arial" panose="020B0604020202020204" pitchFamily="34" charset="0"/>
              <a:buChar char="•"/>
            </a:pPr>
            <a:r>
              <a:rPr lang="fr-FR" b="1" dirty="0">
                <a:latin typeface="Verdana" panose="020B0604030504040204" pitchFamily="34" charset="0"/>
                <a:ea typeface="Verdana" panose="020B0604030504040204" pitchFamily="34" charset="0"/>
                <a:cs typeface="Verdana" panose="020B0604030504040204" pitchFamily="34" charset="0"/>
              </a:rPr>
              <a:t>Présentation des appels à projets :</a:t>
            </a:r>
          </a:p>
          <a:p>
            <a:pPr marL="354013" lvl="1" indent="-285750" defTabSz="1219170">
              <a:buFont typeface="Symbol" panose="05050102010706020507" pitchFamily="18" charset="2"/>
              <a:buChar char="Þ"/>
            </a:pPr>
            <a:r>
              <a:rPr lang="fr-FR" b="1" dirty="0">
                <a:latin typeface="Verdana" panose="020B0604030504040204" pitchFamily="34" charset="0"/>
                <a:ea typeface="Verdana" panose="020B0604030504040204" pitchFamily="34" charset="0"/>
                <a:cs typeface="Verdana" panose="020B0604030504040204" pitchFamily="34" charset="0"/>
              </a:rPr>
              <a:t>Hébergements écoresponsables</a:t>
            </a:r>
          </a:p>
          <a:p>
            <a:pPr marL="354013" lvl="1" indent="-285750" defTabSz="1219170">
              <a:buFont typeface="Symbol" panose="05050102010706020507" pitchFamily="18" charset="2"/>
              <a:buChar char="Þ"/>
            </a:pPr>
            <a:r>
              <a:rPr lang="fr-FR" b="1" dirty="0">
                <a:latin typeface="Verdana" panose="020B0604030504040204" pitchFamily="34" charset="0"/>
                <a:ea typeface="Verdana" panose="020B0604030504040204" pitchFamily="34" charset="0"/>
                <a:cs typeface="Verdana" panose="020B0604030504040204" pitchFamily="34" charset="0"/>
              </a:rPr>
              <a:t>Hébergements adaptés aux itinéraires de randonnée</a:t>
            </a:r>
          </a:p>
          <a:p>
            <a:pPr marL="354013" lvl="1" indent="-285750" defTabSz="1219170">
              <a:buFont typeface="Arial" panose="020B0604020202020204" pitchFamily="34" charset="0"/>
              <a:buChar char="•"/>
            </a:pPr>
            <a:endParaRPr lang="fr-FR" b="1" dirty="0">
              <a:latin typeface="Verdana" panose="020B0604030504040204" pitchFamily="34" charset="0"/>
              <a:ea typeface="Verdana" panose="020B0604030504040204" pitchFamily="34" charset="0"/>
              <a:cs typeface="Verdana" panose="020B0604030504040204" pitchFamily="34" charset="0"/>
            </a:endParaRPr>
          </a:p>
          <a:p>
            <a:pPr marL="354013" lvl="1" indent="-285750" defTabSz="1219170">
              <a:buFont typeface="Arial" panose="020B0604020202020204" pitchFamily="34" charset="0"/>
              <a:buChar char="•"/>
            </a:pPr>
            <a:r>
              <a:rPr lang="fr-FR" b="1" dirty="0">
                <a:latin typeface="Verdana" panose="020B0604030504040204" pitchFamily="34" charset="0"/>
                <a:ea typeface="Verdana" panose="020B0604030504040204" pitchFamily="34" charset="0"/>
                <a:cs typeface="Verdana" panose="020B0604030504040204" pitchFamily="34" charset="0"/>
              </a:rPr>
              <a:t>Process de dépôt des projets</a:t>
            </a:r>
          </a:p>
          <a:p>
            <a:pPr marL="354013" lvl="1" indent="-285750" defTabSz="1219170">
              <a:buFont typeface="Symbol" panose="05050102010706020507" pitchFamily="18" charset="2"/>
              <a:buChar char="Þ"/>
            </a:pPr>
            <a:r>
              <a:rPr lang="fr-FR" b="1" dirty="0">
                <a:latin typeface="Verdana" panose="020B0604030504040204" pitchFamily="34" charset="0"/>
                <a:ea typeface="Verdana" panose="020B0604030504040204" pitchFamily="34" charset="0"/>
                <a:cs typeface="Verdana" panose="020B0604030504040204" pitchFamily="34" charset="0"/>
              </a:rPr>
              <a:t>Pré-saisine des demandes</a:t>
            </a:r>
          </a:p>
          <a:p>
            <a:pPr marL="354013" lvl="1" indent="-285750" defTabSz="1219170">
              <a:buFont typeface="Symbol" panose="05050102010706020507" pitchFamily="18" charset="2"/>
              <a:buChar char="Þ"/>
            </a:pPr>
            <a:r>
              <a:rPr lang="fr-FR" b="1" dirty="0">
                <a:latin typeface="Verdana" panose="020B0604030504040204" pitchFamily="34" charset="0"/>
                <a:ea typeface="Verdana" panose="020B0604030504040204" pitchFamily="34" charset="0"/>
                <a:cs typeface="Verdana" panose="020B0604030504040204" pitchFamily="34" charset="0"/>
              </a:rPr>
              <a:t>Lancement des appels à projets (2024)</a:t>
            </a:r>
          </a:p>
          <a:p>
            <a:pPr marL="354013" lvl="1" indent="-285750" defTabSz="1219170">
              <a:buFont typeface="Symbol" panose="05050102010706020507" pitchFamily="18" charset="2"/>
              <a:buChar char="Þ"/>
            </a:pPr>
            <a:r>
              <a:rPr lang="fr-FR" b="1" dirty="0">
                <a:latin typeface="Verdana" panose="020B0604030504040204" pitchFamily="34" charset="0"/>
                <a:ea typeface="Verdana" panose="020B0604030504040204" pitchFamily="34" charset="0"/>
                <a:cs typeface="Verdana" panose="020B0604030504040204" pitchFamily="34" charset="0"/>
              </a:rPr>
              <a:t>Contacts</a:t>
            </a:r>
          </a:p>
          <a:p>
            <a:pPr marL="68263" lvl="1" defTabSz="1219170"/>
            <a:endParaRPr lang="fr-FR" b="1" dirty="0">
              <a:latin typeface="Verdana" panose="020B0604030504040204" pitchFamily="34" charset="0"/>
              <a:ea typeface="Verdana" panose="020B0604030504040204" pitchFamily="34" charset="0"/>
              <a:cs typeface="Verdana" panose="020B0604030504040204" pitchFamily="34" charset="0"/>
            </a:endParaRPr>
          </a:p>
          <a:p>
            <a:pPr marL="354013" lvl="1" indent="-285750" defTabSz="1219170">
              <a:buFont typeface="Arial" panose="020B0604020202020204" pitchFamily="34" charset="0"/>
              <a:buChar char="•"/>
            </a:pPr>
            <a:r>
              <a:rPr lang="fr-FR" b="1" dirty="0">
                <a:latin typeface="Verdana" panose="020B0604030504040204" pitchFamily="34" charset="0"/>
                <a:ea typeface="Verdana" panose="020B0604030504040204" pitchFamily="34" charset="0"/>
                <a:cs typeface="Verdana" panose="020B0604030504040204" pitchFamily="34" charset="0"/>
              </a:rPr>
              <a:t>Illustration de nouvelles formes d’hébergements adaptés aux randonnées.</a:t>
            </a:r>
          </a:p>
          <a:p>
            <a:pPr marL="68263" lvl="1" algn="ctr" defTabSz="1219170"/>
            <a:endParaRPr lang="fr-FR" dirty="0">
              <a:latin typeface="Verdana" panose="020B0604030504040204" pitchFamily="34" charset="0"/>
              <a:ea typeface="Verdana" panose="020B0604030504040204" pitchFamily="34" charset="0"/>
              <a:cs typeface="Verdana" panose="020B0604030504040204" pitchFamily="34" charset="0"/>
            </a:endParaRPr>
          </a:p>
          <a:p>
            <a:pPr marL="68263" lvl="1" algn="ctr"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marL="68263" lvl="1" algn="ctr"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10" name="ZoneTexte 9">
            <a:extLst>
              <a:ext uri="{FF2B5EF4-FFF2-40B4-BE49-F238E27FC236}">
                <a16:creationId xmlns:a16="http://schemas.microsoft.com/office/drawing/2014/main" id="{E5D5F0FF-F382-334E-0AF2-51CAFC399770}"/>
              </a:ext>
            </a:extLst>
          </p:cNvPr>
          <p:cNvSpPr txBox="1"/>
          <p:nvPr/>
        </p:nvSpPr>
        <p:spPr>
          <a:xfrm>
            <a:off x="8720138" y="1997698"/>
            <a:ext cx="3439885" cy="2862322"/>
          </a:xfrm>
          <a:prstGeom prst="rect">
            <a:avLst/>
          </a:prstGeom>
          <a:solidFill>
            <a:schemeClr val="bg1"/>
          </a:solidFill>
        </p:spPr>
        <p:txBody>
          <a:bodyPr wrap="square" rtlCol="0">
            <a:spAutoFit/>
          </a:bodyPr>
          <a:lstStyle/>
          <a:p>
            <a:r>
              <a:rPr lang="fr-FR" dirty="0"/>
              <a:t>RAPPEL</a:t>
            </a:r>
          </a:p>
          <a:p>
            <a:endParaRPr lang="fr-FR" dirty="0"/>
          </a:p>
          <a:p>
            <a:endParaRPr lang="fr-FR" dirty="0"/>
          </a:p>
          <a:p>
            <a:endParaRPr lang="fr-FR" dirty="0"/>
          </a:p>
          <a:p>
            <a:endParaRPr lang="fr-FR" dirty="0"/>
          </a:p>
          <a:p>
            <a:endParaRPr lang="fr-FR" dirty="0"/>
          </a:p>
          <a:p>
            <a:pPr marL="1436688"/>
            <a:r>
              <a:rPr lang="fr-FR" dirty="0"/>
              <a:t>Poser vos questions via le chat</a:t>
            </a:r>
          </a:p>
          <a:p>
            <a:endParaRPr lang="fr-FR" dirty="0"/>
          </a:p>
        </p:txBody>
      </p:sp>
      <p:pic>
        <p:nvPicPr>
          <p:cNvPr id="6" name="Image 5">
            <a:extLst>
              <a:ext uri="{FF2B5EF4-FFF2-40B4-BE49-F238E27FC236}">
                <a16:creationId xmlns:a16="http://schemas.microsoft.com/office/drawing/2014/main" id="{4018D458-CF48-95C9-573B-B4DB6CD463FF}"/>
              </a:ext>
            </a:extLst>
          </p:cNvPr>
          <p:cNvPicPr>
            <a:picLocks noChangeAspect="1"/>
          </p:cNvPicPr>
          <p:nvPr/>
        </p:nvPicPr>
        <p:blipFill>
          <a:blip r:embed="rId3"/>
          <a:stretch>
            <a:fillRect/>
          </a:stretch>
        </p:blipFill>
        <p:spPr>
          <a:xfrm>
            <a:off x="8812667" y="2428099"/>
            <a:ext cx="2330048" cy="1041543"/>
          </a:xfrm>
          <a:prstGeom prst="rect">
            <a:avLst/>
          </a:prstGeom>
        </p:spPr>
      </p:pic>
      <p:pic>
        <p:nvPicPr>
          <p:cNvPr id="9" name="Image 8">
            <a:extLst>
              <a:ext uri="{FF2B5EF4-FFF2-40B4-BE49-F238E27FC236}">
                <a16:creationId xmlns:a16="http://schemas.microsoft.com/office/drawing/2014/main" id="{A5B1C305-81C4-FA9D-BC07-26A49BF0B58A}"/>
              </a:ext>
            </a:extLst>
          </p:cNvPr>
          <p:cNvPicPr>
            <a:picLocks noChangeAspect="1"/>
          </p:cNvPicPr>
          <p:nvPr/>
        </p:nvPicPr>
        <p:blipFill>
          <a:blip r:embed="rId4"/>
          <a:stretch>
            <a:fillRect/>
          </a:stretch>
        </p:blipFill>
        <p:spPr>
          <a:xfrm>
            <a:off x="8812667" y="3665164"/>
            <a:ext cx="1181100" cy="933450"/>
          </a:xfrm>
          <a:prstGeom prst="rect">
            <a:avLst/>
          </a:prstGeom>
        </p:spPr>
      </p:pic>
    </p:spTree>
    <p:extLst>
      <p:ext uri="{BB962C8B-B14F-4D97-AF65-F5344CB8AC3E}">
        <p14:creationId xmlns:p14="http://schemas.microsoft.com/office/powerpoint/2010/main" val="836015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29BC3-6726-426B-B2F1-5C27EABFD081}"/>
              </a:ext>
            </a:extLst>
          </p:cNvPr>
          <p:cNvSpPr/>
          <p:nvPr/>
        </p:nvSpPr>
        <p:spPr>
          <a:xfrm>
            <a:off x="134076" y="1933574"/>
            <a:ext cx="11923848" cy="1077218"/>
          </a:xfrm>
          <a:prstGeom prst="rect">
            <a:avLst/>
          </a:prstGeom>
        </p:spPr>
        <p:txBody>
          <a:bodyPr wrap="square">
            <a:spAutoFit/>
          </a:bodyPr>
          <a:lstStyle/>
          <a:p>
            <a:pPr algn="just" defTabSz="1219170"/>
            <a:endParaRPr lang="fr-FR" sz="1600" b="1" u="sng" dirty="0">
              <a:latin typeface="Verdana" panose="020B0604030504040204" pitchFamily="34" charset="0"/>
              <a:ea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1">
            <a:extLst>
              <a:ext uri="{FF2B5EF4-FFF2-40B4-BE49-F238E27FC236}">
                <a16:creationId xmlns:a16="http://schemas.microsoft.com/office/drawing/2014/main" id="{7AD02C6C-5501-4C5C-852B-19487A70F3FB}"/>
              </a:ext>
            </a:extLst>
          </p:cNvPr>
          <p:cNvSpPr txBox="1">
            <a:spLocks/>
          </p:cNvSpPr>
          <p:nvPr/>
        </p:nvSpPr>
        <p:spPr>
          <a:xfrm>
            <a:off x="384" y="1167853"/>
            <a:ext cx="12191615" cy="583466"/>
          </a:xfrm>
          <a:prstGeom prst="rect">
            <a:avLst/>
          </a:prstGeom>
          <a:solidFill>
            <a:schemeClr val="accent4">
              <a:lumMod val="40000"/>
              <a:lumOff val="60000"/>
            </a:schemeClr>
          </a:solidFill>
          <a:ln>
            <a:solidFill>
              <a:schemeClr val="tx2">
                <a:lumMod val="50000"/>
              </a:scheme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3"/>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Tx/>
              <a:buNone/>
            </a:pPr>
            <a:r>
              <a:rPr lang="fr-FR" sz="1600" b="1" dirty="0">
                <a:solidFill>
                  <a:schemeClr val="tx2">
                    <a:lumMod val="75000"/>
                  </a:schemeClr>
                </a:solidFill>
              </a:rPr>
              <a:t>BIVOUAC DE CAMPAGNE</a:t>
            </a:r>
          </a:p>
          <a:p>
            <a:pPr marL="0" indent="0" algn="ctr">
              <a:buFontTx/>
              <a:buNone/>
            </a:pPr>
            <a:r>
              <a:rPr lang="fr-FR" sz="1600" b="1" dirty="0">
                <a:solidFill>
                  <a:schemeClr val="tx2">
                    <a:lumMod val="75000"/>
                  </a:schemeClr>
                </a:solidFill>
              </a:rPr>
              <a:t>« L’exemple de Boulleret dans le Cher »</a:t>
            </a:r>
          </a:p>
        </p:txBody>
      </p:sp>
      <p:sp>
        <p:nvSpPr>
          <p:cNvPr id="15" name="ZoneTexte 14">
            <a:extLst>
              <a:ext uri="{FF2B5EF4-FFF2-40B4-BE49-F238E27FC236}">
                <a16:creationId xmlns:a16="http://schemas.microsoft.com/office/drawing/2014/main" id="{FD3985F7-0C57-75FB-F7FB-D167E280BF73}"/>
              </a:ext>
            </a:extLst>
          </p:cNvPr>
          <p:cNvSpPr txBox="1"/>
          <p:nvPr/>
        </p:nvSpPr>
        <p:spPr>
          <a:xfrm>
            <a:off x="3253634" y="2592609"/>
            <a:ext cx="301686" cy="369332"/>
          </a:xfrm>
          <a:prstGeom prst="rect">
            <a:avLst/>
          </a:prstGeom>
          <a:noFill/>
        </p:spPr>
        <p:txBody>
          <a:bodyPr wrap="square" rtlCol="0">
            <a:spAutoFit/>
          </a:bodyPr>
          <a:lstStyle/>
          <a:p>
            <a:r>
              <a:rPr lang="fr-FR" dirty="0">
                <a:solidFill>
                  <a:schemeClr val="bg1"/>
                </a:solidFill>
              </a:rPr>
              <a:t>1</a:t>
            </a:r>
          </a:p>
        </p:txBody>
      </p:sp>
      <p:sp>
        <p:nvSpPr>
          <p:cNvPr id="16" name="ZoneTexte 15">
            <a:extLst>
              <a:ext uri="{FF2B5EF4-FFF2-40B4-BE49-F238E27FC236}">
                <a16:creationId xmlns:a16="http://schemas.microsoft.com/office/drawing/2014/main" id="{99D17DCA-B940-4E6E-B468-1F3AEE222424}"/>
              </a:ext>
            </a:extLst>
          </p:cNvPr>
          <p:cNvSpPr txBox="1"/>
          <p:nvPr/>
        </p:nvSpPr>
        <p:spPr>
          <a:xfrm>
            <a:off x="6748637" y="6256329"/>
            <a:ext cx="301686" cy="369332"/>
          </a:xfrm>
          <a:prstGeom prst="rect">
            <a:avLst/>
          </a:prstGeom>
          <a:noFill/>
        </p:spPr>
        <p:txBody>
          <a:bodyPr wrap="square" rtlCol="0">
            <a:spAutoFit/>
          </a:bodyPr>
          <a:lstStyle/>
          <a:p>
            <a:r>
              <a:rPr lang="fr-FR" dirty="0">
                <a:solidFill>
                  <a:schemeClr val="bg1"/>
                </a:solidFill>
              </a:rPr>
              <a:t>6</a:t>
            </a:r>
          </a:p>
        </p:txBody>
      </p:sp>
      <p:sp>
        <p:nvSpPr>
          <p:cNvPr id="17" name="ZoneTexte 16">
            <a:extLst>
              <a:ext uri="{FF2B5EF4-FFF2-40B4-BE49-F238E27FC236}">
                <a16:creationId xmlns:a16="http://schemas.microsoft.com/office/drawing/2014/main" id="{BB604DED-F0DD-CFDF-C84A-5C9F312A9390}"/>
              </a:ext>
            </a:extLst>
          </p:cNvPr>
          <p:cNvSpPr txBox="1"/>
          <p:nvPr/>
        </p:nvSpPr>
        <p:spPr>
          <a:xfrm>
            <a:off x="11756238" y="2557689"/>
            <a:ext cx="301686" cy="369332"/>
          </a:xfrm>
          <a:prstGeom prst="rect">
            <a:avLst/>
          </a:prstGeom>
          <a:noFill/>
        </p:spPr>
        <p:txBody>
          <a:bodyPr wrap="square" rtlCol="0">
            <a:spAutoFit/>
          </a:bodyPr>
          <a:lstStyle/>
          <a:p>
            <a:r>
              <a:rPr lang="fr-FR" dirty="0">
                <a:solidFill>
                  <a:schemeClr val="bg1"/>
                </a:solidFill>
              </a:rPr>
              <a:t>3</a:t>
            </a:r>
          </a:p>
        </p:txBody>
      </p:sp>
      <p:sp>
        <p:nvSpPr>
          <p:cNvPr id="18" name="ZoneTexte 17">
            <a:extLst>
              <a:ext uri="{FF2B5EF4-FFF2-40B4-BE49-F238E27FC236}">
                <a16:creationId xmlns:a16="http://schemas.microsoft.com/office/drawing/2014/main" id="{425C3D58-8C54-4218-86BB-D3FE9B314A09}"/>
              </a:ext>
            </a:extLst>
          </p:cNvPr>
          <p:cNvSpPr txBox="1"/>
          <p:nvPr/>
        </p:nvSpPr>
        <p:spPr>
          <a:xfrm>
            <a:off x="7382474" y="2614849"/>
            <a:ext cx="301686" cy="369332"/>
          </a:xfrm>
          <a:prstGeom prst="rect">
            <a:avLst/>
          </a:prstGeom>
          <a:noFill/>
        </p:spPr>
        <p:txBody>
          <a:bodyPr wrap="square" rtlCol="0">
            <a:spAutoFit/>
          </a:bodyPr>
          <a:lstStyle/>
          <a:p>
            <a:r>
              <a:rPr lang="fr-FR" dirty="0">
                <a:solidFill>
                  <a:schemeClr val="bg1"/>
                </a:solidFill>
              </a:rPr>
              <a:t>2</a:t>
            </a:r>
          </a:p>
        </p:txBody>
      </p:sp>
      <p:sp>
        <p:nvSpPr>
          <p:cNvPr id="19" name="ZoneTexte 18">
            <a:extLst>
              <a:ext uri="{FF2B5EF4-FFF2-40B4-BE49-F238E27FC236}">
                <a16:creationId xmlns:a16="http://schemas.microsoft.com/office/drawing/2014/main" id="{2D2A68D5-CE85-6DC1-59BE-14B098FEF090}"/>
              </a:ext>
            </a:extLst>
          </p:cNvPr>
          <p:cNvSpPr txBox="1"/>
          <p:nvPr/>
        </p:nvSpPr>
        <p:spPr>
          <a:xfrm>
            <a:off x="7382474" y="4747776"/>
            <a:ext cx="301686" cy="369332"/>
          </a:xfrm>
          <a:prstGeom prst="rect">
            <a:avLst/>
          </a:prstGeom>
          <a:noFill/>
        </p:spPr>
        <p:txBody>
          <a:bodyPr wrap="square" rtlCol="0">
            <a:spAutoFit/>
          </a:bodyPr>
          <a:lstStyle/>
          <a:p>
            <a:r>
              <a:rPr lang="fr-FR" dirty="0">
                <a:solidFill>
                  <a:schemeClr val="bg1"/>
                </a:solidFill>
              </a:rPr>
              <a:t>4</a:t>
            </a:r>
          </a:p>
        </p:txBody>
      </p:sp>
      <p:sp>
        <p:nvSpPr>
          <p:cNvPr id="20" name="ZoneTexte 19">
            <a:extLst>
              <a:ext uri="{FF2B5EF4-FFF2-40B4-BE49-F238E27FC236}">
                <a16:creationId xmlns:a16="http://schemas.microsoft.com/office/drawing/2014/main" id="{57239623-6D90-AC7A-BF50-459120118140}"/>
              </a:ext>
            </a:extLst>
          </p:cNvPr>
          <p:cNvSpPr txBox="1"/>
          <p:nvPr/>
        </p:nvSpPr>
        <p:spPr>
          <a:xfrm>
            <a:off x="3343928" y="4627642"/>
            <a:ext cx="301686" cy="369332"/>
          </a:xfrm>
          <a:prstGeom prst="rect">
            <a:avLst/>
          </a:prstGeom>
          <a:noFill/>
        </p:spPr>
        <p:txBody>
          <a:bodyPr wrap="square" rtlCol="0">
            <a:spAutoFit/>
          </a:bodyPr>
          <a:lstStyle/>
          <a:p>
            <a:r>
              <a:rPr lang="fr-FR" dirty="0">
                <a:solidFill>
                  <a:schemeClr val="bg1"/>
                </a:solidFill>
              </a:rPr>
              <a:t>3</a:t>
            </a:r>
          </a:p>
        </p:txBody>
      </p:sp>
      <p:sp>
        <p:nvSpPr>
          <p:cNvPr id="21" name="ZoneTexte 20">
            <a:extLst>
              <a:ext uri="{FF2B5EF4-FFF2-40B4-BE49-F238E27FC236}">
                <a16:creationId xmlns:a16="http://schemas.microsoft.com/office/drawing/2014/main" id="{BC325A98-54B9-9B62-8A99-61D2761B3F94}"/>
              </a:ext>
            </a:extLst>
          </p:cNvPr>
          <p:cNvSpPr txBox="1"/>
          <p:nvPr/>
        </p:nvSpPr>
        <p:spPr>
          <a:xfrm>
            <a:off x="11605395" y="4632280"/>
            <a:ext cx="301686" cy="369332"/>
          </a:xfrm>
          <a:prstGeom prst="rect">
            <a:avLst/>
          </a:prstGeom>
          <a:noFill/>
        </p:spPr>
        <p:txBody>
          <a:bodyPr wrap="square" rtlCol="0">
            <a:spAutoFit/>
          </a:bodyPr>
          <a:lstStyle/>
          <a:p>
            <a:r>
              <a:rPr lang="fr-FR" dirty="0">
                <a:solidFill>
                  <a:schemeClr val="bg1"/>
                </a:solidFill>
              </a:rPr>
              <a:t>5</a:t>
            </a:r>
          </a:p>
        </p:txBody>
      </p:sp>
      <p:pic>
        <p:nvPicPr>
          <p:cNvPr id="8" name="Image 7">
            <a:extLst>
              <a:ext uri="{FF2B5EF4-FFF2-40B4-BE49-F238E27FC236}">
                <a16:creationId xmlns:a16="http://schemas.microsoft.com/office/drawing/2014/main" id="{B167CD8D-EC91-03E2-5B9C-8087294304CD}"/>
              </a:ext>
            </a:extLst>
          </p:cNvPr>
          <p:cNvPicPr>
            <a:picLocks noChangeAspect="1"/>
          </p:cNvPicPr>
          <p:nvPr/>
        </p:nvPicPr>
        <p:blipFill>
          <a:blip r:embed="rId4"/>
          <a:stretch>
            <a:fillRect/>
          </a:stretch>
        </p:blipFill>
        <p:spPr>
          <a:xfrm>
            <a:off x="535932" y="1835090"/>
            <a:ext cx="11004760" cy="5085663"/>
          </a:xfrm>
          <a:prstGeom prst="rect">
            <a:avLst/>
          </a:prstGeom>
        </p:spPr>
      </p:pic>
    </p:spTree>
    <p:extLst>
      <p:ext uri="{BB962C8B-B14F-4D97-AF65-F5344CB8AC3E}">
        <p14:creationId xmlns:p14="http://schemas.microsoft.com/office/powerpoint/2010/main" val="4281485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29BC3-6726-426B-B2F1-5C27EABFD081}"/>
              </a:ext>
            </a:extLst>
          </p:cNvPr>
          <p:cNvSpPr/>
          <p:nvPr/>
        </p:nvSpPr>
        <p:spPr>
          <a:xfrm>
            <a:off x="134076" y="1933574"/>
            <a:ext cx="11923848" cy="1077218"/>
          </a:xfrm>
          <a:prstGeom prst="rect">
            <a:avLst/>
          </a:prstGeom>
        </p:spPr>
        <p:txBody>
          <a:bodyPr wrap="square">
            <a:spAutoFit/>
          </a:bodyPr>
          <a:lstStyle/>
          <a:p>
            <a:pPr algn="just" defTabSz="1219170"/>
            <a:endParaRPr lang="fr-FR" sz="1600" b="1" u="sng" dirty="0">
              <a:latin typeface="Verdana" panose="020B0604030504040204" pitchFamily="34" charset="0"/>
              <a:ea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1">
            <a:extLst>
              <a:ext uri="{FF2B5EF4-FFF2-40B4-BE49-F238E27FC236}">
                <a16:creationId xmlns:a16="http://schemas.microsoft.com/office/drawing/2014/main" id="{7AD02C6C-5501-4C5C-852B-19487A70F3FB}"/>
              </a:ext>
            </a:extLst>
          </p:cNvPr>
          <p:cNvSpPr txBox="1">
            <a:spLocks/>
          </p:cNvSpPr>
          <p:nvPr/>
        </p:nvSpPr>
        <p:spPr>
          <a:xfrm>
            <a:off x="0" y="1191753"/>
            <a:ext cx="12192000" cy="369332"/>
          </a:xfrm>
          <a:prstGeom prst="rect">
            <a:avLst/>
          </a:prstGeom>
          <a:solidFill>
            <a:schemeClr val="accent4">
              <a:lumMod val="40000"/>
              <a:lumOff val="60000"/>
            </a:schemeClr>
          </a:solidFill>
          <a:ln>
            <a:solidFill>
              <a:schemeClr val="tx2">
                <a:lumMod val="50000"/>
              </a:scheme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3"/>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Tx/>
              <a:buNone/>
            </a:pPr>
            <a:r>
              <a:rPr lang="fr-FR" sz="1800" b="1" dirty="0">
                <a:solidFill>
                  <a:schemeClr val="tx2">
                    <a:lumMod val="75000"/>
                  </a:schemeClr>
                </a:solidFill>
              </a:rPr>
              <a:t>Des bivouacs spontanés sur La Loire à Vélo (été 2023): </a:t>
            </a:r>
          </a:p>
        </p:txBody>
      </p:sp>
      <p:sp>
        <p:nvSpPr>
          <p:cNvPr id="11" name="ZoneTexte 10">
            <a:extLst>
              <a:ext uri="{FF2B5EF4-FFF2-40B4-BE49-F238E27FC236}">
                <a16:creationId xmlns:a16="http://schemas.microsoft.com/office/drawing/2014/main" id="{15BBA628-69FA-36D1-71A7-966D9E9DF297}"/>
              </a:ext>
            </a:extLst>
          </p:cNvPr>
          <p:cNvSpPr txBox="1"/>
          <p:nvPr/>
        </p:nvSpPr>
        <p:spPr>
          <a:xfrm>
            <a:off x="7954701" y="3430142"/>
            <a:ext cx="301686" cy="369332"/>
          </a:xfrm>
          <a:prstGeom prst="rect">
            <a:avLst/>
          </a:prstGeom>
          <a:noFill/>
        </p:spPr>
        <p:txBody>
          <a:bodyPr wrap="square" rtlCol="0">
            <a:spAutoFit/>
          </a:bodyPr>
          <a:lstStyle/>
          <a:p>
            <a:r>
              <a:rPr lang="fr-FR" dirty="0">
                <a:solidFill>
                  <a:schemeClr val="bg1"/>
                </a:solidFill>
              </a:rPr>
              <a:t>1</a:t>
            </a:r>
          </a:p>
        </p:txBody>
      </p:sp>
      <p:sp>
        <p:nvSpPr>
          <p:cNvPr id="14" name="ZoneTexte 13">
            <a:extLst>
              <a:ext uri="{FF2B5EF4-FFF2-40B4-BE49-F238E27FC236}">
                <a16:creationId xmlns:a16="http://schemas.microsoft.com/office/drawing/2014/main" id="{6D58F3B1-87C8-DF63-2035-1AE026C326F8}"/>
              </a:ext>
            </a:extLst>
          </p:cNvPr>
          <p:cNvSpPr txBox="1"/>
          <p:nvPr/>
        </p:nvSpPr>
        <p:spPr>
          <a:xfrm>
            <a:off x="11577736" y="5698200"/>
            <a:ext cx="301686" cy="369332"/>
          </a:xfrm>
          <a:prstGeom prst="rect">
            <a:avLst/>
          </a:prstGeom>
          <a:noFill/>
        </p:spPr>
        <p:txBody>
          <a:bodyPr wrap="square" rtlCol="0">
            <a:spAutoFit/>
          </a:bodyPr>
          <a:lstStyle/>
          <a:p>
            <a:r>
              <a:rPr lang="fr-FR" dirty="0">
                <a:solidFill>
                  <a:schemeClr val="bg1"/>
                </a:solidFill>
              </a:rPr>
              <a:t>4</a:t>
            </a:r>
          </a:p>
        </p:txBody>
      </p:sp>
      <p:sp>
        <p:nvSpPr>
          <p:cNvPr id="15" name="ZoneTexte 14">
            <a:extLst>
              <a:ext uri="{FF2B5EF4-FFF2-40B4-BE49-F238E27FC236}">
                <a16:creationId xmlns:a16="http://schemas.microsoft.com/office/drawing/2014/main" id="{44D67F5D-4A43-DA47-F8EF-9D3759F90858}"/>
              </a:ext>
            </a:extLst>
          </p:cNvPr>
          <p:cNvSpPr txBox="1"/>
          <p:nvPr/>
        </p:nvSpPr>
        <p:spPr>
          <a:xfrm>
            <a:off x="8411901" y="3887342"/>
            <a:ext cx="301686" cy="369332"/>
          </a:xfrm>
          <a:prstGeom prst="rect">
            <a:avLst/>
          </a:prstGeom>
          <a:noFill/>
        </p:spPr>
        <p:txBody>
          <a:bodyPr wrap="square" rtlCol="0">
            <a:spAutoFit/>
          </a:bodyPr>
          <a:lstStyle/>
          <a:p>
            <a:r>
              <a:rPr lang="fr-FR" dirty="0">
                <a:solidFill>
                  <a:schemeClr val="bg1"/>
                </a:solidFill>
              </a:rPr>
              <a:t>1</a:t>
            </a:r>
          </a:p>
        </p:txBody>
      </p:sp>
      <p:sp>
        <p:nvSpPr>
          <p:cNvPr id="16" name="ZoneTexte 15">
            <a:extLst>
              <a:ext uri="{FF2B5EF4-FFF2-40B4-BE49-F238E27FC236}">
                <a16:creationId xmlns:a16="http://schemas.microsoft.com/office/drawing/2014/main" id="{2EF41191-A845-D78F-25A6-4B86133EC00E}"/>
              </a:ext>
            </a:extLst>
          </p:cNvPr>
          <p:cNvSpPr txBox="1"/>
          <p:nvPr/>
        </p:nvSpPr>
        <p:spPr>
          <a:xfrm>
            <a:off x="7551796" y="5632552"/>
            <a:ext cx="301686" cy="369332"/>
          </a:xfrm>
          <a:prstGeom prst="rect">
            <a:avLst/>
          </a:prstGeom>
          <a:noFill/>
        </p:spPr>
        <p:txBody>
          <a:bodyPr wrap="square" rtlCol="0">
            <a:spAutoFit/>
          </a:bodyPr>
          <a:lstStyle/>
          <a:p>
            <a:r>
              <a:rPr lang="fr-FR" dirty="0">
                <a:solidFill>
                  <a:schemeClr val="bg1"/>
                </a:solidFill>
              </a:rPr>
              <a:t>3</a:t>
            </a:r>
          </a:p>
        </p:txBody>
      </p:sp>
      <p:sp>
        <p:nvSpPr>
          <p:cNvPr id="17" name="ZoneTexte 16">
            <a:extLst>
              <a:ext uri="{FF2B5EF4-FFF2-40B4-BE49-F238E27FC236}">
                <a16:creationId xmlns:a16="http://schemas.microsoft.com/office/drawing/2014/main" id="{47337D36-67ED-63F7-2C4C-814CE0ACA0CC}"/>
              </a:ext>
            </a:extLst>
          </p:cNvPr>
          <p:cNvSpPr txBox="1"/>
          <p:nvPr/>
        </p:nvSpPr>
        <p:spPr>
          <a:xfrm>
            <a:off x="3472364" y="5639755"/>
            <a:ext cx="301686" cy="369332"/>
          </a:xfrm>
          <a:prstGeom prst="rect">
            <a:avLst/>
          </a:prstGeom>
          <a:noFill/>
        </p:spPr>
        <p:txBody>
          <a:bodyPr wrap="square" rtlCol="0">
            <a:spAutoFit/>
          </a:bodyPr>
          <a:lstStyle/>
          <a:p>
            <a:r>
              <a:rPr lang="fr-FR" dirty="0">
                <a:solidFill>
                  <a:schemeClr val="bg1"/>
                </a:solidFill>
              </a:rPr>
              <a:t>2</a:t>
            </a:r>
          </a:p>
        </p:txBody>
      </p:sp>
      <p:sp>
        <p:nvSpPr>
          <p:cNvPr id="21" name="ZoneTexte 20">
            <a:extLst>
              <a:ext uri="{FF2B5EF4-FFF2-40B4-BE49-F238E27FC236}">
                <a16:creationId xmlns:a16="http://schemas.microsoft.com/office/drawing/2014/main" id="{A5F74CDF-5173-CD86-C3D7-A30BC5BA503C}"/>
              </a:ext>
            </a:extLst>
          </p:cNvPr>
          <p:cNvSpPr txBox="1"/>
          <p:nvPr/>
        </p:nvSpPr>
        <p:spPr>
          <a:xfrm>
            <a:off x="4034672" y="3383281"/>
            <a:ext cx="45719" cy="369332"/>
          </a:xfrm>
          <a:prstGeom prst="rect">
            <a:avLst/>
          </a:prstGeom>
          <a:noFill/>
        </p:spPr>
        <p:txBody>
          <a:bodyPr wrap="square" rtlCol="0">
            <a:spAutoFit/>
          </a:bodyPr>
          <a:lstStyle/>
          <a:p>
            <a:endParaRPr lang="fr-FR" dirty="0"/>
          </a:p>
        </p:txBody>
      </p:sp>
      <p:sp>
        <p:nvSpPr>
          <p:cNvPr id="24" name="ZoneTexte 23">
            <a:extLst>
              <a:ext uri="{FF2B5EF4-FFF2-40B4-BE49-F238E27FC236}">
                <a16:creationId xmlns:a16="http://schemas.microsoft.com/office/drawing/2014/main" id="{7D809654-DA39-CD7E-BEF7-B8B8BBC9423F}"/>
              </a:ext>
            </a:extLst>
          </p:cNvPr>
          <p:cNvSpPr txBox="1"/>
          <p:nvPr/>
        </p:nvSpPr>
        <p:spPr>
          <a:xfrm>
            <a:off x="5352947" y="3304826"/>
            <a:ext cx="914033" cy="369332"/>
          </a:xfrm>
          <a:prstGeom prst="rect">
            <a:avLst/>
          </a:prstGeom>
          <a:noFill/>
        </p:spPr>
        <p:txBody>
          <a:bodyPr wrap="none" rtlCol="0">
            <a:spAutoFit/>
          </a:bodyPr>
          <a:lstStyle/>
          <a:p>
            <a:r>
              <a:rPr lang="fr-FR" dirty="0">
                <a:solidFill>
                  <a:schemeClr val="bg1"/>
                </a:solidFill>
              </a:rPr>
              <a:t>Blois 41</a:t>
            </a:r>
          </a:p>
        </p:txBody>
      </p:sp>
      <p:sp>
        <p:nvSpPr>
          <p:cNvPr id="25" name="ZoneTexte 24">
            <a:extLst>
              <a:ext uri="{FF2B5EF4-FFF2-40B4-BE49-F238E27FC236}">
                <a16:creationId xmlns:a16="http://schemas.microsoft.com/office/drawing/2014/main" id="{7ADC4B9A-6978-15DA-1168-2A0B31EA1CE5}"/>
              </a:ext>
            </a:extLst>
          </p:cNvPr>
          <p:cNvSpPr txBox="1"/>
          <p:nvPr/>
        </p:nvSpPr>
        <p:spPr>
          <a:xfrm>
            <a:off x="4096102" y="6430536"/>
            <a:ext cx="2192331" cy="369332"/>
          </a:xfrm>
          <a:prstGeom prst="rect">
            <a:avLst/>
          </a:prstGeom>
          <a:noFill/>
        </p:spPr>
        <p:txBody>
          <a:bodyPr wrap="none" rtlCol="0">
            <a:spAutoFit/>
          </a:bodyPr>
          <a:lstStyle/>
          <a:p>
            <a:r>
              <a:rPr lang="fr-FR" dirty="0">
                <a:solidFill>
                  <a:schemeClr val="bg1"/>
                </a:solidFill>
              </a:rPr>
              <a:t>St Denis de l’Hôtel 45</a:t>
            </a:r>
          </a:p>
        </p:txBody>
      </p:sp>
      <p:sp>
        <p:nvSpPr>
          <p:cNvPr id="26" name="ZoneTexte 25">
            <a:extLst>
              <a:ext uri="{FF2B5EF4-FFF2-40B4-BE49-F238E27FC236}">
                <a16:creationId xmlns:a16="http://schemas.microsoft.com/office/drawing/2014/main" id="{3692519E-53A5-4B54-AFE0-0D6248C08A53}"/>
              </a:ext>
            </a:extLst>
          </p:cNvPr>
          <p:cNvSpPr txBox="1"/>
          <p:nvPr/>
        </p:nvSpPr>
        <p:spPr>
          <a:xfrm>
            <a:off x="10217367" y="5588886"/>
            <a:ext cx="1964577" cy="369332"/>
          </a:xfrm>
          <a:prstGeom prst="rect">
            <a:avLst/>
          </a:prstGeom>
          <a:noFill/>
        </p:spPr>
        <p:txBody>
          <a:bodyPr wrap="none" rtlCol="0">
            <a:spAutoFit/>
          </a:bodyPr>
          <a:lstStyle/>
          <a:p>
            <a:r>
              <a:rPr lang="fr-FR" dirty="0">
                <a:solidFill>
                  <a:schemeClr val="bg1"/>
                </a:solidFill>
              </a:rPr>
              <a:t>St Dyé-sur-Loire 41</a:t>
            </a:r>
          </a:p>
        </p:txBody>
      </p:sp>
      <p:pic>
        <p:nvPicPr>
          <p:cNvPr id="5" name="Image 4">
            <a:extLst>
              <a:ext uri="{FF2B5EF4-FFF2-40B4-BE49-F238E27FC236}">
                <a16:creationId xmlns:a16="http://schemas.microsoft.com/office/drawing/2014/main" id="{9FB08AA2-4DDC-F18F-90AD-CB7A9059546C}"/>
              </a:ext>
            </a:extLst>
          </p:cNvPr>
          <p:cNvPicPr>
            <a:picLocks noChangeAspect="1"/>
          </p:cNvPicPr>
          <p:nvPr/>
        </p:nvPicPr>
        <p:blipFill>
          <a:blip r:embed="rId4"/>
          <a:stretch>
            <a:fillRect/>
          </a:stretch>
        </p:blipFill>
        <p:spPr>
          <a:xfrm>
            <a:off x="1023305" y="1687750"/>
            <a:ext cx="10251909" cy="5137847"/>
          </a:xfrm>
          <a:prstGeom prst="rect">
            <a:avLst/>
          </a:prstGeom>
        </p:spPr>
      </p:pic>
    </p:spTree>
    <p:extLst>
      <p:ext uri="{BB962C8B-B14F-4D97-AF65-F5344CB8AC3E}">
        <p14:creationId xmlns:p14="http://schemas.microsoft.com/office/powerpoint/2010/main" val="2447567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667508" y="1556792"/>
            <a:ext cx="8856984" cy="4104456"/>
          </a:xfrm>
        </p:spPr>
        <p:txBody>
          <a:bodyPr/>
          <a:lstStyle/>
          <a:p>
            <a:pPr marL="0" indent="0" algn="just">
              <a:buNone/>
            </a:pPr>
            <a:endParaRPr lang="fr-FR" sz="800" dirty="0"/>
          </a:p>
          <a:p>
            <a:pPr marL="0" marR="31115" indent="0" algn="just">
              <a:lnSpc>
                <a:spcPct val="115000"/>
              </a:lnSpc>
              <a:buNone/>
              <a:tabLst>
                <a:tab pos="685800" algn="l"/>
              </a:tabLst>
            </a:pPr>
            <a:endParaRPr lang="fr-FR" sz="800" dirty="0"/>
          </a:p>
        </p:txBody>
      </p:sp>
      <p:pic>
        <p:nvPicPr>
          <p:cNvPr id="11" name="Image 10">
            <a:extLst>
              <a:ext uri="{FF2B5EF4-FFF2-40B4-BE49-F238E27FC236}">
                <a16:creationId xmlns:a16="http://schemas.microsoft.com/office/drawing/2014/main" id="{E4E9FE78-6E6F-8A7E-71CA-5798DFF0F5F8}"/>
              </a:ext>
            </a:extLst>
          </p:cNvPr>
          <p:cNvPicPr>
            <a:picLocks noChangeAspect="1"/>
          </p:cNvPicPr>
          <p:nvPr/>
        </p:nvPicPr>
        <p:blipFill>
          <a:blip r:embed="rId2"/>
          <a:stretch>
            <a:fillRect/>
          </a:stretch>
        </p:blipFill>
        <p:spPr>
          <a:xfrm>
            <a:off x="2320593" y="44624"/>
            <a:ext cx="9344025" cy="6743700"/>
          </a:xfrm>
          <a:prstGeom prst="rect">
            <a:avLst/>
          </a:prstGeom>
        </p:spPr>
      </p:pic>
    </p:spTree>
    <p:extLst>
      <p:ext uri="{BB962C8B-B14F-4D97-AF65-F5344CB8AC3E}">
        <p14:creationId xmlns:p14="http://schemas.microsoft.com/office/powerpoint/2010/main" val="331499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29BC3-6726-426B-B2F1-5C27EABFD081}"/>
              </a:ext>
            </a:extLst>
          </p:cNvPr>
          <p:cNvSpPr/>
          <p:nvPr/>
        </p:nvSpPr>
        <p:spPr>
          <a:xfrm>
            <a:off x="134076" y="1933574"/>
            <a:ext cx="11923848" cy="1077218"/>
          </a:xfrm>
          <a:prstGeom prst="rect">
            <a:avLst/>
          </a:prstGeom>
        </p:spPr>
        <p:txBody>
          <a:bodyPr wrap="square">
            <a:spAutoFit/>
          </a:bodyPr>
          <a:lstStyle/>
          <a:p>
            <a:pPr algn="just" defTabSz="1219170"/>
            <a:endParaRPr lang="fr-FR" sz="1600" b="1" u="sng" dirty="0">
              <a:latin typeface="Verdana" panose="020B0604030504040204" pitchFamily="34" charset="0"/>
              <a:ea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1">
            <a:extLst>
              <a:ext uri="{FF2B5EF4-FFF2-40B4-BE49-F238E27FC236}">
                <a16:creationId xmlns:a16="http://schemas.microsoft.com/office/drawing/2014/main" id="{7AD02C6C-5501-4C5C-852B-19487A70F3FB}"/>
              </a:ext>
            </a:extLst>
          </p:cNvPr>
          <p:cNvSpPr txBox="1">
            <a:spLocks/>
          </p:cNvSpPr>
          <p:nvPr/>
        </p:nvSpPr>
        <p:spPr>
          <a:xfrm>
            <a:off x="15334" y="1259087"/>
            <a:ext cx="12176665" cy="403191"/>
          </a:xfrm>
          <a:prstGeom prst="rect">
            <a:avLst/>
          </a:prstGeom>
          <a:solidFill>
            <a:schemeClr val="accent4">
              <a:lumMod val="40000"/>
              <a:lumOff val="60000"/>
            </a:schemeClr>
          </a:solidFill>
          <a:ln>
            <a:solidFill>
              <a:schemeClr val="tx2">
                <a:lumMod val="50000"/>
              </a:scheme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3"/>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Tx/>
              <a:buNone/>
            </a:pPr>
            <a:r>
              <a:rPr lang="fr-FR" sz="1600" b="1" dirty="0">
                <a:solidFill>
                  <a:schemeClr val="tx2">
                    <a:lumMod val="75000"/>
                  </a:schemeClr>
                </a:solidFill>
              </a:rPr>
              <a:t>ABRICYCLO : « pour les campings »</a:t>
            </a:r>
          </a:p>
        </p:txBody>
      </p:sp>
      <p:sp>
        <p:nvSpPr>
          <p:cNvPr id="11" name="ZoneTexte 10">
            <a:extLst>
              <a:ext uri="{FF2B5EF4-FFF2-40B4-BE49-F238E27FC236}">
                <a16:creationId xmlns:a16="http://schemas.microsoft.com/office/drawing/2014/main" id="{15BBA628-69FA-36D1-71A7-966D9E9DF297}"/>
              </a:ext>
            </a:extLst>
          </p:cNvPr>
          <p:cNvSpPr txBox="1"/>
          <p:nvPr/>
        </p:nvSpPr>
        <p:spPr>
          <a:xfrm>
            <a:off x="7070307" y="3350443"/>
            <a:ext cx="301686" cy="369332"/>
          </a:xfrm>
          <a:prstGeom prst="rect">
            <a:avLst/>
          </a:prstGeom>
          <a:noFill/>
        </p:spPr>
        <p:txBody>
          <a:bodyPr wrap="square" rtlCol="0">
            <a:spAutoFit/>
          </a:bodyPr>
          <a:lstStyle/>
          <a:p>
            <a:r>
              <a:rPr lang="fr-FR" dirty="0">
                <a:solidFill>
                  <a:schemeClr val="bg1"/>
                </a:solidFill>
              </a:rPr>
              <a:t>1</a:t>
            </a:r>
          </a:p>
        </p:txBody>
      </p:sp>
      <p:sp>
        <p:nvSpPr>
          <p:cNvPr id="13" name="ZoneTexte 12">
            <a:extLst>
              <a:ext uri="{FF2B5EF4-FFF2-40B4-BE49-F238E27FC236}">
                <a16:creationId xmlns:a16="http://schemas.microsoft.com/office/drawing/2014/main" id="{F016E26A-9266-BAD5-FEFD-67D9A0CBFC1C}"/>
              </a:ext>
            </a:extLst>
          </p:cNvPr>
          <p:cNvSpPr txBox="1"/>
          <p:nvPr/>
        </p:nvSpPr>
        <p:spPr>
          <a:xfrm>
            <a:off x="7210800" y="3350443"/>
            <a:ext cx="301686" cy="369332"/>
          </a:xfrm>
          <a:prstGeom prst="rect">
            <a:avLst/>
          </a:prstGeom>
          <a:noFill/>
        </p:spPr>
        <p:txBody>
          <a:bodyPr wrap="square" rtlCol="0">
            <a:spAutoFit/>
          </a:bodyPr>
          <a:lstStyle/>
          <a:p>
            <a:r>
              <a:rPr lang="fr-FR" dirty="0">
                <a:solidFill>
                  <a:schemeClr val="bg1"/>
                </a:solidFill>
              </a:rPr>
              <a:t>1</a:t>
            </a:r>
          </a:p>
        </p:txBody>
      </p:sp>
      <p:sp>
        <p:nvSpPr>
          <p:cNvPr id="14" name="ZoneTexte 13">
            <a:extLst>
              <a:ext uri="{FF2B5EF4-FFF2-40B4-BE49-F238E27FC236}">
                <a16:creationId xmlns:a16="http://schemas.microsoft.com/office/drawing/2014/main" id="{6D58F3B1-87C8-DF63-2035-1AE026C326F8}"/>
              </a:ext>
            </a:extLst>
          </p:cNvPr>
          <p:cNvSpPr txBox="1"/>
          <p:nvPr/>
        </p:nvSpPr>
        <p:spPr>
          <a:xfrm>
            <a:off x="11577736" y="5698200"/>
            <a:ext cx="301686" cy="369332"/>
          </a:xfrm>
          <a:prstGeom prst="rect">
            <a:avLst/>
          </a:prstGeom>
          <a:noFill/>
        </p:spPr>
        <p:txBody>
          <a:bodyPr wrap="square" rtlCol="0">
            <a:spAutoFit/>
          </a:bodyPr>
          <a:lstStyle/>
          <a:p>
            <a:r>
              <a:rPr lang="fr-FR" dirty="0">
                <a:solidFill>
                  <a:schemeClr val="bg1"/>
                </a:solidFill>
              </a:rPr>
              <a:t>4</a:t>
            </a:r>
          </a:p>
        </p:txBody>
      </p:sp>
      <p:sp>
        <p:nvSpPr>
          <p:cNvPr id="15" name="ZoneTexte 14">
            <a:extLst>
              <a:ext uri="{FF2B5EF4-FFF2-40B4-BE49-F238E27FC236}">
                <a16:creationId xmlns:a16="http://schemas.microsoft.com/office/drawing/2014/main" id="{44D67F5D-4A43-DA47-F8EF-9D3759F90858}"/>
              </a:ext>
            </a:extLst>
          </p:cNvPr>
          <p:cNvSpPr txBox="1"/>
          <p:nvPr/>
        </p:nvSpPr>
        <p:spPr>
          <a:xfrm>
            <a:off x="8411901" y="3887342"/>
            <a:ext cx="301686" cy="369332"/>
          </a:xfrm>
          <a:prstGeom prst="rect">
            <a:avLst/>
          </a:prstGeom>
          <a:noFill/>
        </p:spPr>
        <p:txBody>
          <a:bodyPr wrap="square" rtlCol="0">
            <a:spAutoFit/>
          </a:bodyPr>
          <a:lstStyle/>
          <a:p>
            <a:r>
              <a:rPr lang="fr-FR" dirty="0">
                <a:solidFill>
                  <a:schemeClr val="bg1"/>
                </a:solidFill>
              </a:rPr>
              <a:t>1</a:t>
            </a:r>
          </a:p>
        </p:txBody>
      </p:sp>
      <p:sp>
        <p:nvSpPr>
          <p:cNvPr id="16" name="ZoneTexte 15">
            <a:extLst>
              <a:ext uri="{FF2B5EF4-FFF2-40B4-BE49-F238E27FC236}">
                <a16:creationId xmlns:a16="http://schemas.microsoft.com/office/drawing/2014/main" id="{2EF41191-A845-D78F-25A6-4B86133EC00E}"/>
              </a:ext>
            </a:extLst>
          </p:cNvPr>
          <p:cNvSpPr txBox="1"/>
          <p:nvPr/>
        </p:nvSpPr>
        <p:spPr>
          <a:xfrm>
            <a:off x="7551796" y="5632552"/>
            <a:ext cx="301686" cy="369332"/>
          </a:xfrm>
          <a:prstGeom prst="rect">
            <a:avLst/>
          </a:prstGeom>
          <a:noFill/>
        </p:spPr>
        <p:txBody>
          <a:bodyPr wrap="square" rtlCol="0">
            <a:spAutoFit/>
          </a:bodyPr>
          <a:lstStyle/>
          <a:p>
            <a:r>
              <a:rPr lang="fr-FR" dirty="0">
                <a:solidFill>
                  <a:schemeClr val="bg1"/>
                </a:solidFill>
              </a:rPr>
              <a:t>3</a:t>
            </a:r>
          </a:p>
        </p:txBody>
      </p:sp>
      <p:sp>
        <p:nvSpPr>
          <p:cNvPr id="17" name="ZoneTexte 16">
            <a:extLst>
              <a:ext uri="{FF2B5EF4-FFF2-40B4-BE49-F238E27FC236}">
                <a16:creationId xmlns:a16="http://schemas.microsoft.com/office/drawing/2014/main" id="{47337D36-67ED-63F7-2C4C-814CE0ACA0CC}"/>
              </a:ext>
            </a:extLst>
          </p:cNvPr>
          <p:cNvSpPr txBox="1"/>
          <p:nvPr/>
        </p:nvSpPr>
        <p:spPr>
          <a:xfrm>
            <a:off x="3472364" y="5639755"/>
            <a:ext cx="301686" cy="369332"/>
          </a:xfrm>
          <a:prstGeom prst="rect">
            <a:avLst/>
          </a:prstGeom>
          <a:noFill/>
        </p:spPr>
        <p:txBody>
          <a:bodyPr wrap="square" rtlCol="0">
            <a:spAutoFit/>
          </a:bodyPr>
          <a:lstStyle/>
          <a:p>
            <a:r>
              <a:rPr lang="fr-FR" dirty="0">
                <a:solidFill>
                  <a:schemeClr val="bg1"/>
                </a:solidFill>
              </a:rPr>
              <a:t>2</a:t>
            </a:r>
          </a:p>
        </p:txBody>
      </p:sp>
      <p:sp>
        <p:nvSpPr>
          <p:cNvPr id="18" name="ZoneTexte 17">
            <a:extLst>
              <a:ext uri="{FF2B5EF4-FFF2-40B4-BE49-F238E27FC236}">
                <a16:creationId xmlns:a16="http://schemas.microsoft.com/office/drawing/2014/main" id="{862D35D0-E5CD-0312-AC26-5FD1F044C078}"/>
              </a:ext>
            </a:extLst>
          </p:cNvPr>
          <p:cNvSpPr txBox="1"/>
          <p:nvPr/>
        </p:nvSpPr>
        <p:spPr>
          <a:xfrm>
            <a:off x="8562744" y="3799224"/>
            <a:ext cx="3096344" cy="338554"/>
          </a:xfrm>
          <a:prstGeom prst="rect">
            <a:avLst/>
          </a:prstGeom>
          <a:noFill/>
        </p:spPr>
        <p:txBody>
          <a:bodyPr wrap="square" rtlCol="0">
            <a:spAutoFit/>
          </a:bodyPr>
          <a:lstStyle/>
          <a:p>
            <a:r>
              <a:rPr lang="fr-FR" sz="1600" b="1" i="1" dirty="0">
                <a:solidFill>
                  <a:schemeClr val="bg1"/>
                </a:solidFill>
              </a:rPr>
              <a:t>Camping La Gâtine de Bléré (37)</a:t>
            </a:r>
            <a:endParaRPr lang="fr-FR" sz="1600" dirty="0">
              <a:solidFill>
                <a:schemeClr val="bg1"/>
              </a:solidFill>
            </a:endParaRPr>
          </a:p>
        </p:txBody>
      </p:sp>
      <p:sp>
        <p:nvSpPr>
          <p:cNvPr id="27" name="ZoneTexte 26">
            <a:extLst>
              <a:ext uri="{FF2B5EF4-FFF2-40B4-BE49-F238E27FC236}">
                <a16:creationId xmlns:a16="http://schemas.microsoft.com/office/drawing/2014/main" id="{BF628326-8373-CEC4-9E74-032BE445CF89}"/>
              </a:ext>
            </a:extLst>
          </p:cNvPr>
          <p:cNvSpPr txBox="1"/>
          <p:nvPr/>
        </p:nvSpPr>
        <p:spPr>
          <a:xfrm>
            <a:off x="3267347" y="6440995"/>
            <a:ext cx="301686" cy="369332"/>
          </a:xfrm>
          <a:prstGeom prst="rect">
            <a:avLst/>
          </a:prstGeom>
          <a:noFill/>
        </p:spPr>
        <p:txBody>
          <a:bodyPr wrap="square" rtlCol="0">
            <a:spAutoFit/>
          </a:bodyPr>
          <a:lstStyle/>
          <a:p>
            <a:r>
              <a:rPr lang="fr-FR" dirty="0">
                <a:solidFill>
                  <a:schemeClr val="bg1"/>
                </a:solidFill>
              </a:rPr>
              <a:t>2</a:t>
            </a:r>
          </a:p>
        </p:txBody>
      </p:sp>
      <p:sp>
        <p:nvSpPr>
          <p:cNvPr id="28" name="ZoneTexte 27">
            <a:extLst>
              <a:ext uri="{FF2B5EF4-FFF2-40B4-BE49-F238E27FC236}">
                <a16:creationId xmlns:a16="http://schemas.microsoft.com/office/drawing/2014/main" id="{BF7249E8-EFA7-1562-7672-B59AED915F29}"/>
              </a:ext>
            </a:extLst>
          </p:cNvPr>
          <p:cNvSpPr txBox="1"/>
          <p:nvPr/>
        </p:nvSpPr>
        <p:spPr>
          <a:xfrm>
            <a:off x="8411901" y="3887342"/>
            <a:ext cx="301686" cy="369332"/>
          </a:xfrm>
          <a:prstGeom prst="rect">
            <a:avLst/>
          </a:prstGeom>
          <a:noFill/>
        </p:spPr>
        <p:txBody>
          <a:bodyPr wrap="square" rtlCol="0">
            <a:spAutoFit/>
          </a:bodyPr>
          <a:lstStyle/>
          <a:p>
            <a:r>
              <a:rPr lang="fr-FR" dirty="0">
                <a:solidFill>
                  <a:schemeClr val="bg1"/>
                </a:solidFill>
              </a:rPr>
              <a:t>1</a:t>
            </a:r>
          </a:p>
        </p:txBody>
      </p:sp>
      <p:sp>
        <p:nvSpPr>
          <p:cNvPr id="29" name="ZoneTexte 28">
            <a:extLst>
              <a:ext uri="{FF2B5EF4-FFF2-40B4-BE49-F238E27FC236}">
                <a16:creationId xmlns:a16="http://schemas.microsoft.com/office/drawing/2014/main" id="{7FD05984-8C8D-5AF5-DD65-C46C4B13905A}"/>
              </a:ext>
            </a:extLst>
          </p:cNvPr>
          <p:cNvSpPr txBox="1"/>
          <p:nvPr/>
        </p:nvSpPr>
        <p:spPr>
          <a:xfrm>
            <a:off x="8564301" y="4039742"/>
            <a:ext cx="301686" cy="369332"/>
          </a:xfrm>
          <a:prstGeom prst="rect">
            <a:avLst/>
          </a:prstGeom>
          <a:noFill/>
        </p:spPr>
        <p:txBody>
          <a:bodyPr wrap="square" rtlCol="0">
            <a:spAutoFit/>
          </a:bodyPr>
          <a:lstStyle/>
          <a:p>
            <a:r>
              <a:rPr lang="fr-FR" dirty="0">
                <a:solidFill>
                  <a:schemeClr val="bg1"/>
                </a:solidFill>
              </a:rPr>
              <a:t>1</a:t>
            </a:r>
          </a:p>
        </p:txBody>
      </p:sp>
      <p:sp>
        <p:nvSpPr>
          <p:cNvPr id="30" name="ZoneTexte 29">
            <a:extLst>
              <a:ext uri="{FF2B5EF4-FFF2-40B4-BE49-F238E27FC236}">
                <a16:creationId xmlns:a16="http://schemas.microsoft.com/office/drawing/2014/main" id="{69BC4233-3EC3-3A3F-DDF3-A1DB2300C2FF}"/>
              </a:ext>
            </a:extLst>
          </p:cNvPr>
          <p:cNvSpPr txBox="1"/>
          <p:nvPr/>
        </p:nvSpPr>
        <p:spPr>
          <a:xfrm>
            <a:off x="7149751" y="3458843"/>
            <a:ext cx="301686" cy="369332"/>
          </a:xfrm>
          <a:prstGeom prst="rect">
            <a:avLst/>
          </a:prstGeom>
          <a:noFill/>
        </p:spPr>
        <p:txBody>
          <a:bodyPr wrap="square" rtlCol="0">
            <a:spAutoFit/>
          </a:bodyPr>
          <a:lstStyle/>
          <a:p>
            <a:r>
              <a:rPr lang="fr-FR" dirty="0">
                <a:solidFill>
                  <a:schemeClr val="bg1"/>
                </a:solidFill>
              </a:rPr>
              <a:t>3</a:t>
            </a:r>
          </a:p>
        </p:txBody>
      </p:sp>
      <p:sp>
        <p:nvSpPr>
          <p:cNvPr id="31" name="ZoneTexte 30">
            <a:extLst>
              <a:ext uri="{FF2B5EF4-FFF2-40B4-BE49-F238E27FC236}">
                <a16:creationId xmlns:a16="http://schemas.microsoft.com/office/drawing/2014/main" id="{140AF663-7FBB-865C-9917-C329E86B22EC}"/>
              </a:ext>
            </a:extLst>
          </p:cNvPr>
          <p:cNvSpPr txBox="1"/>
          <p:nvPr/>
        </p:nvSpPr>
        <p:spPr>
          <a:xfrm>
            <a:off x="3276996" y="3518010"/>
            <a:ext cx="301686" cy="369332"/>
          </a:xfrm>
          <a:prstGeom prst="rect">
            <a:avLst/>
          </a:prstGeom>
          <a:noFill/>
        </p:spPr>
        <p:txBody>
          <a:bodyPr wrap="square" rtlCol="0">
            <a:spAutoFit/>
          </a:bodyPr>
          <a:lstStyle/>
          <a:p>
            <a:r>
              <a:rPr lang="fr-FR" dirty="0">
                <a:solidFill>
                  <a:schemeClr val="bg1"/>
                </a:solidFill>
              </a:rPr>
              <a:t>1</a:t>
            </a:r>
          </a:p>
        </p:txBody>
      </p:sp>
      <p:sp>
        <p:nvSpPr>
          <p:cNvPr id="32" name="ZoneTexte 31">
            <a:extLst>
              <a:ext uri="{FF2B5EF4-FFF2-40B4-BE49-F238E27FC236}">
                <a16:creationId xmlns:a16="http://schemas.microsoft.com/office/drawing/2014/main" id="{8070B3AA-FBFB-1C9A-747F-D43651C6A1C8}"/>
              </a:ext>
            </a:extLst>
          </p:cNvPr>
          <p:cNvSpPr txBox="1"/>
          <p:nvPr/>
        </p:nvSpPr>
        <p:spPr>
          <a:xfrm>
            <a:off x="11692160" y="5447886"/>
            <a:ext cx="301686" cy="369332"/>
          </a:xfrm>
          <a:prstGeom prst="rect">
            <a:avLst/>
          </a:prstGeom>
          <a:noFill/>
        </p:spPr>
        <p:txBody>
          <a:bodyPr wrap="square" rtlCol="0">
            <a:spAutoFit/>
          </a:bodyPr>
          <a:lstStyle/>
          <a:p>
            <a:r>
              <a:rPr lang="fr-FR" dirty="0">
                <a:solidFill>
                  <a:schemeClr val="bg1"/>
                </a:solidFill>
              </a:rPr>
              <a:t>6</a:t>
            </a:r>
          </a:p>
        </p:txBody>
      </p:sp>
      <p:sp>
        <p:nvSpPr>
          <p:cNvPr id="33" name="ZoneTexte 32">
            <a:extLst>
              <a:ext uri="{FF2B5EF4-FFF2-40B4-BE49-F238E27FC236}">
                <a16:creationId xmlns:a16="http://schemas.microsoft.com/office/drawing/2014/main" id="{2DD0C558-2B32-04FB-E65C-9E36564976E9}"/>
              </a:ext>
            </a:extLst>
          </p:cNvPr>
          <p:cNvSpPr txBox="1"/>
          <p:nvPr/>
        </p:nvSpPr>
        <p:spPr>
          <a:xfrm>
            <a:off x="11747065" y="3153428"/>
            <a:ext cx="301686" cy="369332"/>
          </a:xfrm>
          <a:prstGeom prst="rect">
            <a:avLst/>
          </a:prstGeom>
          <a:noFill/>
        </p:spPr>
        <p:txBody>
          <a:bodyPr wrap="square" rtlCol="0">
            <a:spAutoFit/>
          </a:bodyPr>
          <a:lstStyle/>
          <a:p>
            <a:r>
              <a:rPr lang="fr-FR" dirty="0">
                <a:solidFill>
                  <a:schemeClr val="bg1"/>
                </a:solidFill>
              </a:rPr>
              <a:t>5</a:t>
            </a:r>
          </a:p>
        </p:txBody>
      </p:sp>
      <p:sp>
        <p:nvSpPr>
          <p:cNvPr id="34" name="ZoneTexte 33">
            <a:extLst>
              <a:ext uri="{FF2B5EF4-FFF2-40B4-BE49-F238E27FC236}">
                <a16:creationId xmlns:a16="http://schemas.microsoft.com/office/drawing/2014/main" id="{535AFD9F-903C-2C69-D635-08BF98BA6CF6}"/>
              </a:ext>
            </a:extLst>
          </p:cNvPr>
          <p:cNvSpPr txBox="1"/>
          <p:nvPr/>
        </p:nvSpPr>
        <p:spPr>
          <a:xfrm>
            <a:off x="7210800" y="6435781"/>
            <a:ext cx="301686" cy="369332"/>
          </a:xfrm>
          <a:prstGeom prst="rect">
            <a:avLst/>
          </a:prstGeom>
          <a:noFill/>
        </p:spPr>
        <p:txBody>
          <a:bodyPr wrap="square" rtlCol="0">
            <a:spAutoFit/>
          </a:bodyPr>
          <a:lstStyle/>
          <a:p>
            <a:r>
              <a:rPr lang="fr-FR" dirty="0">
                <a:solidFill>
                  <a:schemeClr val="bg1"/>
                </a:solidFill>
              </a:rPr>
              <a:t>4</a:t>
            </a:r>
          </a:p>
        </p:txBody>
      </p:sp>
      <p:sp>
        <p:nvSpPr>
          <p:cNvPr id="7" name="ZoneTexte 6">
            <a:extLst>
              <a:ext uri="{FF2B5EF4-FFF2-40B4-BE49-F238E27FC236}">
                <a16:creationId xmlns:a16="http://schemas.microsoft.com/office/drawing/2014/main" id="{CCB92904-F561-94C0-8E9D-ACC2E994BB07}"/>
              </a:ext>
            </a:extLst>
          </p:cNvPr>
          <p:cNvSpPr txBox="1"/>
          <p:nvPr/>
        </p:nvSpPr>
        <p:spPr>
          <a:xfrm>
            <a:off x="-8565" y="3560906"/>
            <a:ext cx="3168352" cy="338554"/>
          </a:xfrm>
          <a:prstGeom prst="rect">
            <a:avLst/>
          </a:prstGeom>
          <a:noFill/>
        </p:spPr>
        <p:txBody>
          <a:bodyPr wrap="square" rtlCol="0">
            <a:spAutoFit/>
          </a:bodyPr>
          <a:lstStyle/>
          <a:p>
            <a:r>
              <a:rPr lang="fr-FR" sz="1600" b="1" i="1" dirty="0">
                <a:solidFill>
                  <a:schemeClr val="bg1"/>
                </a:solidFill>
              </a:rPr>
              <a:t>Camping de Bléré (37)</a:t>
            </a:r>
            <a:endParaRPr lang="fr-FR" sz="1600" dirty="0">
              <a:solidFill>
                <a:schemeClr val="bg1"/>
              </a:solidFill>
            </a:endParaRPr>
          </a:p>
        </p:txBody>
      </p:sp>
      <p:pic>
        <p:nvPicPr>
          <p:cNvPr id="19" name="Image 18">
            <a:extLst>
              <a:ext uri="{FF2B5EF4-FFF2-40B4-BE49-F238E27FC236}">
                <a16:creationId xmlns:a16="http://schemas.microsoft.com/office/drawing/2014/main" id="{BEB3E1EF-0231-270E-90E3-FE5F0B8D975F}"/>
              </a:ext>
            </a:extLst>
          </p:cNvPr>
          <p:cNvPicPr>
            <a:picLocks noChangeAspect="1"/>
          </p:cNvPicPr>
          <p:nvPr/>
        </p:nvPicPr>
        <p:blipFill>
          <a:blip r:embed="rId4"/>
          <a:stretch>
            <a:fillRect/>
          </a:stretch>
        </p:blipFill>
        <p:spPr>
          <a:xfrm>
            <a:off x="624195" y="1811920"/>
            <a:ext cx="10727043" cy="4993193"/>
          </a:xfrm>
          <a:prstGeom prst="rect">
            <a:avLst/>
          </a:prstGeom>
        </p:spPr>
      </p:pic>
    </p:spTree>
    <p:extLst>
      <p:ext uri="{BB962C8B-B14F-4D97-AF65-F5344CB8AC3E}">
        <p14:creationId xmlns:p14="http://schemas.microsoft.com/office/powerpoint/2010/main" val="2965748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29BC3-6726-426B-B2F1-5C27EABFD081}"/>
              </a:ext>
            </a:extLst>
          </p:cNvPr>
          <p:cNvSpPr/>
          <p:nvPr/>
        </p:nvSpPr>
        <p:spPr>
          <a:xfrm>
            <a:off x="0" y="1980485"/>
            <a:ext cx="12034684" cy="5016758"/>
          </a:xfrm>
          <a:prstGeom prst="rect">
            <a:avLst/>
          </a:prstGeom>
        </p:spPr>
        <p:txBody>
          <a:bodyPr wrap="square">
            <a:spAutoFit/>
          </a:bodyPr>
          <a:lstStyle/>
          <a:p>
            <a:pPr algn="just" defTabSz="1219170"/>
            <a:r>
              <a:rPr lang="fr-FR" sz="1600" b="1" dirty="0">
                <a:latin typeface="Verdana" panose="020B0604030504040204" pitchFamily="34" charset="0"/>
                <a:ea typeface="Verdana" panose="020B0604030504040204" pitchFamily="34" charset="0"/>
                <a:cs typeface="Verdana" panose="020B0604030504040204" pitchFamily="34" charset="0"/>
              </a:rPr>
              <a:t> </a:t>
            </a:r>
          </a:p>
          <a:p>
            <a:pPr algn="just" defTabSz="1219170"/>
            <a:endParaRPr lang="fr-FR" sz="1600" b="1" dirty="0">
              <a:latin typeface="Verdana" panose="020B0604030504040204" pitchFamily="34" charset="0"/>
              <a:ea typeface="Verdana" panose="020B0604030504040204" pitchFamily="34" charset="0"/>
              <a:cs typeface="Verdana" panose="020B0604030504040204" pitchFamily="34" charset="0"/>
            </a:endParaRPr>
          </a:p>
          <a:p>
            <a:pPr marR="0" lvl="0" algn="ctr" defTabSz="914400" rtl="0" eaLnBrk="1" fontAlgn="auto" latinLnBrk="0" hangingPunct="1">
              <a:lnSpc>
                <a:spcPct val="100000"/>
              </a:lnSpc>
              <a:spcBef>
                <a:spcPts val="0"/>
              </a:spcBef>
              <a:spcAft>
                <a:spcPts val="0"/>
              </a:spcAft>
              <a:buClrTx/>
              <a:buSzTx/>
              <a:tabLst/>
              <a:defRPr/>
            </a:pPr>
            <a:endParaRPr lang="fr-FR" sz="1600" dirty="0">
              <a:solidFill>
                <a:prstClr val="black"/>
              </a:solidFill>
              <a:latin typeface="Verdana" panose="020B0604030504040204" pitchFamily="34" charset="0"/>
              <a:ea typeface="Verdana" panose="020B0604030504040204" pitchFamily="34" charset="0"/>
            </a:endParaRPr>
          </a:p>
          <a:p>
            <a:pPr marR="0" lvl="0" algn="ctr" defTabSz="914400" rtl="0" eaLnBrk="1" fontAlgn="auto" latinLnBrk="0" hangingPunct="1">
              <a:lnSpc>
                <a:spcPct val="100000"/>
              </a:lnSpc>
              <a:spcBef>
                <a:spcPts val="0"/>
              </a:spcBef>
              <a:spcAft>
                <a:spcPts val="0"/>
              </a:spcAft>
              <a:buClrTx/>
              <a:buSzTx/>
              <a:tabLst/>
              <a:defRPr/>
            </a:pPr>
            <a:endParaRPr lang="fr-FR" sz="1600" dirty="0">
              <a:solidFill>
                <a:prstClr val="black"/>
              </a:solidFill>
              <a:latin typeface="Verdana" panose="020B0604030504040204" pitchFamily="34" charset="0"/>
              <a:ea typeface="Verdana" panose="020B060403050404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fr-FR"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MERCI DE VOTRE ATTENTION</a:t>
            </a:r>
          </a:p>
          <a:p>
            <a:pPr marR="0" lvl="0" algn="ctr" defTabSz="914400" rtl="0" eaLnBrk="1" fontAlgn="auto" latinLnBrk="0" hangingPunct="1">
              <a:lnSpc>
                <a:spcPct val="100000"/>
              </a:lnSpc>
              <a:spcBef>
                <a:spcPts val="0"/>
              </a:spcBef>
              <a:spcAft>
                <a:spcPts val="0"/>
              </a:spcAft>
              <a:buClrTx/>
              <a:buSzTx/>
              <a:tabLst/>
              <a:defRPr/>
            </a:pPr>
            <a:endParaRPr lang="fr-FR" sz="1600" dirty="0">
              <a:solidFill>
                <a:prstClr val="black"/>
              </a:solidFill>
              <a:latin typeface="Verdana" panose="020B0604030504040204" pitchFamily="34" charset="0"/>
              <a:ea typeface="Verdana" panose="020B0604030504040204" pitchFamily="34" charset="0"/>
            </a:endParaRPr>
          </a:p>
          <a:p>
            <a:pPr marR="0" lvl="0" algn="ctr" defTabSz="914400" rtl="0" eaLnBrk="1" fontAlgn="auto" latinLnBrk="0" hangingPunct="1">
              <a:lnSpc>
                <a:spcPct val="100000"/>
              </a:lnSpc>
              <a:spcBef>
                <a:spcPts val="0"/>
              </a:spcBef>
              <a:spcAft>
                <a:spcPts val="0"/>
              </a:spcAft>
              <a:buClrTx/>
              <a:buSzTx/>
              <a:tabLst/>
              <a:defRPr/>
            </a:pPr>
            <a:endParaRPr kumimoji="0" lang="fr-FR" sz="16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R="0" lvl="0" algn="ctr" defTabSz="914400" rtl="0" eaLnBrk="1" fontAlgn="auto" latinLnBrk="0" hangingPunct="1">
              <a:lnSpc>
                <a:spcPct val="100000"/>
              </a:lnSpc>
              <a:spcBef>
                <a:spcPts val="0"/>
              </a:spcBef>
              <a:spcAft>
                <a:spcPts val="0"/>
              </a:spcAft>
              <a:buClrTx/>
              <a:buSzTx/>
              <a:tabLst/>
              <a:defRPr/>
            </a:pPr>
            <a:endParaRPr lang="fr-FR" sz="1600" dirty="0">
              <a:solidFill>
                <a:prstClr val="black"/>
              </a:solidFill>
              <a:latin typeface="Verdana" panose="020B0604030504040204" pitchFamily="34" charset="0"/>
              <a:ea typeface="Verdana" panose="020B0604030504040204" pitchFamily="34" charset="0"/>
            </a:endParaRPr>
          </a:p>
          <a:p>
            <a:pPr marR="0" lvl="0" algn="ctr" defTabSz="914400" rtl="0" eaLnBrk="1" fontAlgn="auto" latinLnBrk="0" hangingPunct="1">
              <a:lnSpc>
                <a:spcPct val="100000"/>
              </a:lnSpc>
              <a:spcBef>
                <a:spcPts val="0"/>
              </a:spcBef>
              <a:spcAft>
                <a:spcPts val="0"/>
              </a:spcAft>
              <a:buClrTx/>
              <a:buSzTx/>
              <a:tabLst/>
              <a:defRPr/>
            </a:pPr>
            <a:endParaRPr kumimoji="0" lang="fr-FR" sz="16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R="0" lvl="0" algn="ctr" defTabSz="914400" rtl="0" eaLnBrk="1" fontAlgn="auto" latinLnBrk="0" hangingPunct="1">
              <a:lnSpc>
                <a:spcPct val="100000"/>
              </a:lnSpc>
              <a:spcBef>
                <a:spcPts val="0"/>
              </a:spcBef>
              <a:spcAft>
                <a:spcPts val="0"/>
              </a:spcAft>
              <a:buClrTx/>
              <a:buSzTx/>
              <a:tabLst/>
              <a:defRPr/>
            </a:pPr>
            <a:endParaRPr lang="fr-FR" sz="1600" dirty="0">
              <a:solidFill>
                <a:prstClr val="black"/>
              </a:solidFill>
              <a:latin typeface="Verdana" panose="020B0604030504040204" pitchFamily="34" charset="0"/>
              <a:ea typeface="Verdana" panose="020B0604030504040204" pitchFamily="34" charset="0"/>
            </a:endParaRPr>
          </a:p>
          <a:p>
            <a:pPr marR="0" lvl="0" algn="ctr" defTabSz="914400" rtl="0" eaLnBrk="1" fontAlgn="auto" latinLnBrk="0" hangingPunct="1">
              <a:lnSpc>
                <a:spcPct val="100000"/>
              </a:lnSpc>
              <a:spcBef>
                <a:spcPts val="0"/>
              </a:spcBef>
              <a:spcAft>
                <a:spcPts val="0"/>
              </a:spcAft>
              <a:buClrTx/>
              <a:buSzTx/>
              <a:tabLst/>
              <a:defRPr/>
            </a:pPr>
            <a:endParaRPr kumimoji="0" lang="fr-FR" sz="16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R="0" lvl="0" algn="ctr" defTabSz="914400" rtl="0" eaLnBrk="1" fontAlgn="auto" latinLnBrk="0" hangingPunct="1">
              <a:lnSpc>
                <a:spcPct val="100000"/>
              </a:lnSpc>
              <a:spcBef>
                <a:spcPts val="0"/>
              </a:spcBef>
              <a:spcAft>
                <a:spcPts val="0"/>
              </a:spcAft>
              <a:buClrTx/>
              <a:buSzTx/>
              <a:tabLst/>
              <a:defRPr/>
            </a:pPr>
            <a:endParaRPr lang="fr-FR" sz="1600" dirty="0">
              <a:solidFill>
                <a:prstClr val="black"/>
              </a:solidFill>
              <a:latin typeface="Verdana" panose="020B0604030504040204" pitchFamily="34" charset="0"/>
              <a:ea typeface="Verdana" panose="020B0604030504040204" pitchFamily="34" charset="0"/>
            </a:endParaRPr>
          </a:p>
          <a:p>
            <a:pPr marR="0" lvl="0" algn="ctr" defTabSz="914400" rtl="0" eaLnBrk="1" fontAlgn="auto" latinLnBrk="0" hangingPunct="1">
              <a:lnSpc>
                <a:spcPct val="100000"/>
              </a:lnSpc>
              <a:spcBef>
                <a:spcPts val="0"/>
              </a:spcBef>
              <a:spcAft>
                <a:spcPts val="0"/>
              </a:spcAft>
              <a:buClrTx/>
              <a:buSzTx/>
              <a:tabLst/>
              <a:defRPr/>
            </a:pPr>
            <a:endParaRPr kumimoji="0" lang="fr-FR" sz="16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R="0" lvl="0" algn="ctr" defTabSz="914400" rtl="0" eaLnBrk="1" fontAlgn="auto" latinLnBrk="0" hangingPunct="1">
              <a:lnSpc>
                <a:spcPct val="100000"/>
              </a:lnSpc>
              <a:spcBef>
                <a:spcPts val="0"/>
              </a:spcBef>
              <a:spcAft>
                <a:spcPts val="0"/>
              </a:spcAft>
              <a:buClrTx/>
              <a:buSzTx/>
              <a:tabLst/>
              <a:defRPr/>
            </a:pPr>
            <a:endParaRPr lang="fr-FR" sz="1600" dirty="0">
              <a:solidFill>
                <a:prstClr val="black"/>
              </a:solidFill>
              <a:latin typeface="Verdana" panose="020B0604030504040204" pitchFamily="34" charset="0"/>
              <a:ea typeface="Verdana" panose="020B0604030504040204" pitchFamily="34" charset="0"/>
            </a:endParaRPr>
          </a:p>
          <a:p>
            <a:pPr marR="0" lvl="0" algn="ctr" defTabSz="914400" rtl="0" eaLnBrk="1" fontAlgn="auto" latinLnBrk="0" hangingPunct="1">
              <a:lnSpc>
                <a:spcPct val="100000"/>
              </a:lnSpc>
              <a:spcBef>
                <a:spcPts val="0"/>
              </a:spcBef>
              <a:spcAft>
                <a:spcPts val="0"/>
              </a:spcAft>
              <a:buClrTx/>
              <a:buSzTx/>
              <a:tabLst/>
              <a:defRPr/>
            </a:pPr>
            <a:endParaRPr kumimoji="0" lang="fr-FR" sz="16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R="0" lvl="0" algn="ctr" defTabSz="914400" rtl="0" eaLnBrk="1" fontAlgn="auto" latinLnBrk="0" hangingPunct="1">
              <a:lnSpc>
                <a:spcPct val="100000"/>
              </a:lnSpc>
              <a:spcBef>
                <a:spcPts val="0"/>
              </a:spcBef>
              <a:spcAft>
                <a:spcPts val="0"/>
              </a:spcAft>
              <a:buClrTx/>
              <a:buSzTx/>
              <a:tabLst/>
              <a:defRPr/>
            </a:pPr>
            <a:endParaRPr lang="fr-FR" sz="1600" dirty="0">
              <a:solidFill>
                <a:prstClr val="black"/>
              </a:solidFill>
              <a:latin typeface="Verdana" panose="020B0604030504040204" pitchFamily="34" charset="0"/>
              <a:ea typeface="Verdana" panose="020B060403050404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fr-FR" sz="16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08979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DEEA9-B700-46FA-8574-8E0AABBEFE9A}"/>
              </a:ext>
            </a:extLst>
          </p:cNvPr>
          <p:cNvSpPr>
            <a:spLocks noGrp="1"/>
          </p:cNvSpPr>
          <p:nvPr>
            <p:ph type="body" sz="quarter" idx="12"/>
          </p:nvPr>
        </p:nvSpPr>
        <p:spPr>
          <a:xfrm>
            <a:off x="0" y="1287945"/>
            <a:ext cx="12192000" cy="514231"/>
          </a:xfrm>
          <a:solidFill>
            <a:schemeClr val="accent4">
              <a:lumMod val="40000"/>
              <a:lumOff val="60000"/>
            </a:schemeClr>
          </a:solidFill>
          <a:ln>
            <a:solidFill>
              <a:schemeClr val="tx2">
                <a:lumMod val="50000"/>
              </a:schemeClr>
            </a:solidFill>
          </a:ln>
        </p:spPr>
        <p:txBody>
          <a:bodyPr anchor="ctr"/>
          <a:lstStyle/>
          <a:p>
            <a:pPr marL="0" indent="0" algn="ctr">
              <a:spcBef>
                <a:spcPts val="0"/>
              </a:spcBef>
              <a:buNone/>
            </a:pPr>
            <a:r>
              <a:rPr lang="fr-FR" sz="2000" b="1" dirty="0">
                <a:solidFill>
                  <a:schemeClr val="tx2">
                    <a:lumMod val="75000"/>
                  </a:schemeClr>
                </a:solidFill>
                <a:effectLst>
                  <a:outerShdw blurRad="50800" dist="63500" dir="5400000" algn="ctr" rotWithShape="0">
                    <a:schemeClr val="bg1"/>
                  </a:outerShdw>
                </a:effectLst>
              </a:rPr>
              <a:t> LA STRATEGIE REGIONALE « AMBITIONS TOURISME 2030 »</a:t>
            </a:r>
          </a:p>
        </p:txBody>
      </p:sp>
      <p:sp>
        <p:nvSpPr>
          <p:cNvPr id="3" name="Rectangle 2">
            <a:extLst>
              <a:ext uri="{FF2B5EF4-FFF2-40B4-BE49-F238E27FC236}">
                <a16:creationId xmlns:a16="http://schemas.microsoft.com/office/drawing/2014/main" id="{95CD51F3-CED8-4E97-9467-6122F746EFFB}"/>
              </a:ext>
            </a:extLst>
          </p:cNvPr>
          <p:cNvSpPr/>
          <p:nvPr/>
        </p:nvSpPr>
        <p:spPr>
          <a:xfrm>
            <a:off x="0" y="1997698"/>
            <a:ext cx="12192000" cy="5161413"/>
          </a:xfrm>
          <a:prstGeom prst="rect">
            <a:avLst/>
          </a:prstGeom>
        </p:spPr>
        <p:txBody>
          <a:bodyPr wrap="square">
            <a:spAutoFit/>
          </a:bodyPr>
          <a:lstStyle/>
          <a:p>
            <a:pPr marL="68263" lvl="1" defTabSz="1219170"/>
            <a:r>
              <a:rPr lang="fr-FR" sz="1600" dirty="0">
                <a:latin typeface="Verdana" panose="020B0604030504040204" pitchFamily="34" charset="0"/>
                <a:ea typeface="Verdana" panose="020B0604030504040204" pitchFamily="34" charset="0"/>
                <a:cs typeface="Verdana" panose="020B0604030504040204" pitchFamily="34" charset="0"/>
              </a:rPr>
              <a:t>Faire du tourisme un levier </a:t>
            </a:r>
            <a:r>
              <a:rPr lang="fr-FR" sz="1600" b="1" dirty="0">
                <a:latin typeface="Verdana" panose="020B0604030504040204" pitchFamily="34" charset="0"/>
                <a:ea typeface="Verdana" panose="020B0604030504040204" pitchFamily="34" charset="0"/>
                <a:cs typeface="Verdana" panose="020B0604030504040204" pitchFamily="34" charset="0"/>
              </a:rPr>
              <a:t>d’attractivité des territoires </a:t>
            </a:r>
            <a:r>
              <a:rPr lang="fr-FR" sz="1600" dirty="0">
                <a:latin typeface="Verdana" panose="020B0604030504040204" pitchFamily="34" charset="0"/>
                <a:ea typeface="Verdana" panose="020B0604030504040204" pitchFamily="34" charset="0"/>
                <a:cs typeface="Verdana" panose="020B0604030504040204" pitchFamily="34" charset="0"/>
              </a:rPr>
              <a:t>et un facteur de </a:t>
            </a:r>
            <a:r>
              <a:rPr lang="fr-FR" sz="1600" b="1" dirty="0">
                <a:latin typeface="Verdana" panose="020B0604030504040204" pitchFamily="34" charset="0"/>
                <a:ea typeface="Verdana" panose="020B0604030504040204" pitchFamily="34" charset="0"/>
                <a:cs typeface="Verdana" panose="020B0604030504040204" pitchFamily="34" charset="0"/>
              </a:rPr>
              <a:t>développement économique durable</a:t>
            </a:r>
          </a:p>
          <a:p>
            <a:pPr marL="68263" lvl="1" defTabSz="1219170"/>
            <a:endParaRPr lang="fr-FR" sz="1600" b="1" dirty="0">
              <a:latin typeface="Verdana" panose="020B0604030504040204" pitchFamily="34" charset="0"/>
              <a:ea typeface="Verdana" panose="020B0604030504040204" pitchFamily="34" charset="0"/>
              <a:cs typeface="Verdana" panose="020B0604030504040204" pitchFamily="34" charset="0"/>
            </a:endParaRPr>
          </a:p>
          <a:p>
            <a:pPr marL="68263" lvl="1" defTabSz="1219170"/>
            <a:r>
              <a:rPr lang="fr-FR" sz="1600" dirty="0">
                <a:latin typeface="Verdana" panose="020B0604030504040204" pitchFamily="34" charset="0"/>
                <a:ea typeface="Verdana" panose="020B0604030504040204" pitchFamily="34" charset="0"/>
                <a:cs typeface="Verdana" panose="020B0604030504040204" pitchFamily="34" charset="0"/>
              </a:rPr>
              <a:t>L’action de la Région est structurée autour de</a:t>
            </a:r>
            <a:r>
              <a:rPr lang="fr-FR" sz="1600" b="1" dirty="0">
                <a:latin typeface="Verdana" panose="020B0604030504040204" pitchFamily="34" charset="0"/>
                <a:ea typeface="Verdana" panose="020B0604030504040204" pitchFamily="34" charset="0"/>
                <a:cs typeface="Verdana" panose="020B0604030504040204" pitchFamily="34" charset="0"/>
              </a:rPr>
              <a:t> 5 ambitions : </a:t>
            </a:r>
          </a:p>
          <a:p>
            <a:pPr marL="304792" indent="-304792" algn="just">
              <a:lnSpc>
                <a:spcPct val="90000"/>
              </a:lnSpc>
              <a:spcBef>
                <a:spcPts val="1333"/>
              </a:spcBef>
              <a:buFont typeface="Arial" panose="020B0604020202020204" pitchFamily="34" charset="0"/>
              <a:buChar char="•"/>
              <a:defRPr/>
            </a:pPr>
            <a:r>
              <a:rPr lang="fr-FR" sz="1600" dirty="0">
                <a:latin typeface="Verdana" panose="020B0604030504040204" pitchFamily="34" charset="0"/>
                <a:ea typeface="Verdana" panose="020B0604030504040204" pitchFamily="34" charset="0"/>
              </a:rPr>
              <a:t>Une destination</a:t>
            </a:r>
            <a:r>
              <a:rPr lang="fr-FR" sz="1600" b="1" dirty="0">
                <a:latin typeface="Verdana" panose="020B0604030504040204" pitchFamily="34" charset="0"/>
                <a:ea typeface="Verdana" panose="020B0604030504040204" pitchFamily="34" charset="0"/>
              </a:rPr>
              <a:t> d’excellence de nature et de culture</a:t>
            </a:r>
            <a:r>
              <a:rPr lang="fr-FR" sz="1600" dirty="0">
                <a:latin typeface="Verdana" panose="020B0604030504040204" pitchFamily="34" charset="0"/>
                <a:ea typeface="Verdana" panose="020B0604030504040204" pitchFamily="34" charset="0"/>
              </a:rPr>
              <a:t>, catalyseur de l’attractivité régionale,</a:t>
            </a:r>
          </a:p>
          <a:p>
            <a:pPr marL="304792" indent="-304792" algn="just">
              <a:lnSpc>
                <a:spcPct val="90000"/>
              </a:lnSpc>
              <a:spcBef>
                <a:spcPts val="1333"/>
              </a:spcBef>
              <a:buFont typeface="Arial" panose="020B0604020202020204" pitchFamily="34" charset="0"/>
              <a:buChar char="•"/>
              <a:defRPr/>
            </a:pPr>
            <a:r>
              <a:rPr lang="fr-FR" sz="1600" dirty="0">
                <a:latin typeface="Verdana" panose="020B0604030504040204" pitchFamily="34" charset="0"/>
                <a:ea typeface="Verdana" panose="020B0604030504040204" pitchFamily="34" charset="0"/>
              </a:rPr>
              <a:t>Devenir une référence européenne pour le </a:t>
            </a:r>
            <a:r>
              <a:rPr lang="fr-FR" sz="1600" b="1" dirty="0">
                <a:latin typeface="Verdana" panose="020B0604030504040204" pitchFamily="34" charset="0"/>
                <a:ea typeface="Verdana" panose="020B0604030504040204" pitchFamily="34" charset="0"/>
              </a:rPr>
              <a:t>Tourisme à vélo </a:t>
            </a:r>
            <a:r>
              <a:rPr lang="fr-FR" sz="1600" dirty="0">
                <a:latin typeface="Verdana" panose="020B0604030504040204" pitchFamily="34" charset="0"/>
                <a:ea typeface="Verdana" panose="020B0604030504040204" pitchFamily="34" charset="0"/>
              </a:rPr>
              <a:t>et de circulations douces et de randonnée,</a:t>
            </a:r>
          </a:p>
          <a:p>
            <a:pPr marL="304792" indent="-304792" algn="just">
              <a:lnSpc>
                <a:spcPct val="90000"/>
              </a:lnSpc>
              <a:spcBef>
                <a:spcPts val="1333"/>
              </a:spcBef>
              <a:buFont typeface="Arial" panose="020B0604020202020204" pitchFamily="34" charset="0"/>
              <a:buChar char="•"/>
              <a:defRPr/>
            </a:pPr>
            <a:r>
              <a:rPr lang="fr-FR" sz="1600" dirty="0">
                <a:latin typeface="Verdana" panose="020B0604030504040204" pitchFamily="34" charset="0"/>
                <a:ea typeface="Verdana" panose="020B0604030504040204" pitchFamily="34" charset="0"/>
              </a:rPr>
              <a:t>Accompagner les acteurs dans les </a:t>
            </a:r>
            <a:r>
              <a:rPr lang="fr-FR" sz="1600" b="1" dirty="0">
                <a:latin typeface="Verdana" panose="020B0604030504040204" pitchFamily="34" charset="0"/>
                <a:ea typeface="Verdana" panose="020B0604030504040204" pitchFamily="34" charset="0"/>
              </a:rPr>
              <a:t>transitions écologique et numérique</a:t>
            </a:r>
            <a:r>
              <a:rPr lang="fr-FR" sz="1600" dirty="0">
                <a:latin typeface="Verdana" panose="020B0604030504040204" pitchFamily="34" charset="0"/>
                <a:ea typeface="Verdana" panose="020B0604030504040204" pitchFamily="34" charset="0"/>
              </a:rPr>
              <a:t>,</a:t>
            </a:r>
          </a:p>
          <a:p>
            <a:pPr marL="304792" indent="-304792" algn="just">
              <a:lnSpc>
                <a:spcPct val="90000"/>
              </a:lnSpc>
              <a:spcBef>
                <a:spcPts val="1333"/>
              </a:spcBef>
              <a:buFont typeface="Arial" panose="020B0604020202020204" pitchFamily="34" charset="0"/>
              <a:buChar char="•"/>
              <a:defRPr/>
            </a:pPr>
            <a:r>
              <a:rPr lang="fr-FR" sz="1600" dirty="0">
                <a:latin typeface="Verdana" panose="020B0604030504040204" pitchFamily="34" charset="0"/>
                <a:ea typeface="Verdana" panose="020B0604030504040204" pitchFamily="34" charset="0"/>
              </a:rPr>
              <a:t>Travailler </a:t>
            </a:r>
            <a:r>
              <a:rPr lang="fr-FR" sz="1600" b="1" dirty="0">
                <a:latin typeface="Verdana" panose="020B0604030504040204" pitchFamily="34" charset="0"/>
                <a:ea typeface="Verdana" panose="020B0604030504040204" pitchFamily="34" charset="0"/>
              </a:rPr>
              <a:t>l’hospitalité touristique en </a:t>
            </a:r>
            <a:r>
              <a:rPr lang="fr-FR" sz="1600" dirty="0">
                <a:latin typeface="Verdana" panose="020B0604030504040204" pitchFamily="34" charset="0"/>
                <a:ea typeface="Verdana" panose="020B0604030504040204" pitchFamily="34" charset="0"/>
              </a:rPr>
              <a:t>s’adaptant aux demandes des clientèles,</a:t>
            </a:r>
          </a:p>
          <a:p>
            <a:pPr marL="304792" indent="-304792" algn="just">
              <a:lnSpc>
                <a:spcPct val="90000"/>
              </a:lnSpc>
              <a:spcBef>
                <a:spcPts val="1333"/>
              </a:spcBef>
              <a:buFont typeface="Arial" panose="020B0604020202020204" pitchFamily="34" charset="0"/>
              <a:buChar char="•"/>
              <a:defRPr/>
            </a:pPr>
            <a:r>
              <a:rPr lang="fr-FR" sz="1600" dirty="0">
                <a:latin typeface="Verdana" panose="020B0604030504040204" pitchFamily="34" charset="0"/>
                <a:ea typeface="Verdana" panose="020B0604030504040204" pitchFamily="34" charset="0"/>
              </a:rPr>
              <a:t>Répondre aux défis de </a:t>
            </a:r>
            <a:r>
              <a:rPr lang="fr-FR" sz="1600" b="1" dirty="0">
                <a:latin typeface="Verdana" panose="020B0604030504040204" pitchFamily="34" charset="0"/>
                <a:ea typeface="Verdana" panose="020B0604030504040204" pitchFamily="34" charset="0"/>
              </a:rPr>
              <a:t>l’emploi</a:t>
            </a:r>
            <a:r>
              <a:rPr lang="fr-FR" sz="1600" dirty="0">
                <a:latin typeface="Verdana" panose="020B0604030504040204" pitchFamily="34" charset="0"/>
                <a:ea typeface="Verdana" panose="020B0604030504040204" pitchFamily="34" charset="0"/>
              </a:rPr>
              <a:t>, des c</a:t>
            </a:r>
            <a:r>
              <a:rPr lang="fr-FR" sz="1600" b="1" dirty="0">
                <a:latin typeface="Verdana" panose="020B0604030504040204" pitchFamily="34" charset="0"/>
                <a:ea typeface="Verdana" panose="020B0604030504040204" pitchFamily="34" charset="0"/>
              </a:rPr>
              <a:t>ompétences</a:t>
            </a:r>
            <a:r>
              <a:rPr lang="fr-FR" sz="1600" dirty="0">
                <a:latin typeface="Verdana" panose="020B0604030504040204" pitchFamily="34" charset="0"/>
                <a:ea typeface="Verdana" panose="020B0604030504040204" pitchFamily="34" charset="0"/>
              </a:rPr>
              <a:t> et de </a:t>
            </a:r>
            <a:r>
              <a:rPr lang="fr-FR" sz="1600" b="1" dirty="0">
                <a:latin typeface="Verdana" panose="020B0604030504040204" pitchFamily="34" charset="0"/>
                <a:ea typeface="Verdana" panose="020B0604030504040204" pitchFamily="34" charset="0"/>
              </a:rPr>
              <a:t>l’attractivité</a:t>
            </a:r>
            <a:r>
              <a:rPr lang="fr-FR" sz="1600" dirty="0">
                <a:latin typeface="Verdana" panose="020B0604030504040204" pitchFamily="34" charset="0"/>
                <a:ea typeface="Verdana" panose="020B0604030504040204" pitchFamily="34" charset="0"/>
              </a:rPr>
              <a:t>.</a:t>
            </a:r>
          </a:p>
          <a:p>
            <a:pPr algn="just">
              <a:lnSpc>
                <a:spcPct val="90000"/>
              </a:lnSpc>
              <a:spcBef>
                <a:spcPts val="1333"/>
              </a:spcBef>
              <a:defRPr/>
            </a:pPr>
            <a:r>
              <a:rPr lang="fr-FR" sz="1600" dirty="0">
                <a:latin typeface="Verdana" panose="020B0604030504040204" pitchFamily="34" charset="0"/>
                <a:ea typeface="Verdana" panose="020B0604030504040204" pitchFamily="34" charset="0"/>
              </a:rPr>
              <a:t>Stratégie consultable à partir du lien : </a:t>
            </a:r>
            <a:r>
              <a:rPr lang="fr-FR" sz="1800" u="sng" dirty="0">
                <a:solidFill>
                  <a:srgbClr val="0080F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https://www.centre-valdeloire.fr/comprendre/tourisme/le-tourisme-au-coeur-de-leconomie-regionale</a:t>
            </a:r>
            <a:r>
              <a:rPr lang="fr-FR" sz="1800" u="sng" dirty="0">
                <a:solidFill>
                  <a:srgbClr val="0080FF"/>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68263" lvl="1"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marL="68263" lvl="1"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marL="68263" lvl="1"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marL="68263" lvl="1" defTabSz="1219170"/>
            <a:r>
              <a:rPr lang="fr-FR" sz="1600" dirty="0">
                <a:latin typeface="Verdana" panose="020B0604030504040204" pitchFamily="34" charset="0"/>
                <a:ea typeface="Verdana" panose="020B0604030504040204" pitchFamily="34" charset="0"/>
                <a:cs typeface="Verdana" panose="020B0604030504040204" pitchFamily="34" charset="0"/>
              </a:rPr>
              <a:t>2 nouveaux dispositifs créés pour le développement d’hébergements sous format </a:t>
            </a:r>
            <a:r>
              <a:rPr lang="fr-FR" sz="1600" b="1" dirty="0">
                <a:latin typeface="Verdana" panose="020B0604030504040204" pitchFamily="34" charset="0"/>
                <a:ea typeface="Verdana" panose="020B0604030504040204" pitchFamily="34" charset="0"/>
                <a:cs typeface="Verdana" panose="020B0604030504040204" pitchFamily="34" charset="0"/>
              </a:rPr>
              <a:t>d’appels à Projets thématisés</a:t>
            </a:r>
            <a:r>
              <a:rPr lang="fr-FR" sz="1600" dirty="0">
                <a:latin typeface="Verdana" panose="020B0604030504040204" pitchFamily="34" charset="0"/>
                <a:ea typeface="Verdana" panose="020B0604030504040204" pitchFamily="34" charset="0"/>
                <a:cs typeface="Verdana" panose="020B0604030504040204" pitchFamily="34" charset="0"/>
              </a:rPr>
              <a:t>.</a:t>
            </a:r>
          </a:p>
          <a:p>
            <a:pPr marL="68263" lvl="1"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marL="68263" lvl="1"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marL="68263" lvl="1" algn="ctr"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Flèche : bas 3">
            <a:extLst>
              <a:ext uri="{FF2B5EF4-FFF2-40B4-BE49-F238E27FC236}">
                <a16:creationId xmlns:a16="http://schemas.microsoft.com/office/drawing/2014/main" id="{C5B44418-1E44-AB79-9711-CE7C662515DD}"/>
              </a:ext>
            </a:extLst>
          </p:cNvPr>
          <p:cNvSpPr/>
          <p:nvPr/>
        </p:nvSpPr>
        <p:spPr>
          <a:xfrm>
            <a:off x="5438540" y="5367690"/>
            <a:ext cx="427671" cy="404729"/>
          </a:xfrm>
          <a:prstGeom prst="downArrow">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75000"/>
                </a:schemeClr>
              </a:solidFill>
            </a:endParaRPr>
          </a:p>
        </p:txBody>
      </p:sp>
    </p:spTree>
    <p:extLst>
      <p:ext uri="{BB962C8B-B14F-4D97-AF65-F5344CB8AC3E}">
        <p14:creationId xmlns:p14="http://schemas.microsoft.com/office/powerpoint/2010/main" val="1756894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3E85301-FE8C-3188-EB27-9E927EB6BE48}"/>
              </a:ext>
            </a:extLst>
          </p:cNvPr>
          <p:cNvSpPr>
            <a:spLocks noGrp="1"/>
          </p:cNvSpPr>
          <p:nvPr>
            <p:ph type="body" sz="quarter" idx="12"/>
          </p:nvPr>
        </p:nvSpPr>
        <p:spPr>
          <a:xfrm>
            <a:off x="623392" y="3140968"/>
            <a:ext cx="10945216" cy="1789620"/>
          </a:xfrm>
        </p:spPr>
        <p:txBody>
          <a:bodyPr/>
          <a:lstStyle/>
          <a:p>
            <a:pPr marL="0" indent="0" algn="ctr">
              <a:buFontTx/>
              <a:buNone/>
            </a:pPr>
            <a:r>
              <a:rPr lang="fr-FR" sz="3200" b="1" dirty="0">
                <a:solidFill>
                  <a:schemeClr val="tx2">
                    <a:lumMod val="75000"/>
                  </a:schemeClr>
                </a:solidFill>
              </a:rPr>
              <a:t>Appel à projets n°1 : </a:t>
            </a:r>
          </a:p>
          <a:p>
            <a:pPr marL="0" indent="0" algn="ctr">
              <a:buFontTx/>
              <a:buNone/>
            </a:pPr>
            <a:r>
              <a:rPr lang="fr-FR" sz="3200" b="1">
                <a:solidFill>
                  <a:schemeClr val="tx2">
                    <a:lumMod val="75000"/>
                  </a:schemeClr>
                </a:solidFill>
              </a:rPr>
              <a:t>Hébergements </a:t>
            </a:r>
            <a:r>
              <a:rPr lang="fr-FR" b="1">
                <a:solidFill>
                  <a:schemeClr val="tx2">
                    <a:lumMod val="75000"/>
                  </a:schemeClr>
                </a:solidFill>
              </a:rPr>
              <a:t>intégrés</a:t>
            </a:r>
            <a:r>
              <a:rPr lang="fr-FR" sz="3200" b="1">
                <a:solidFill>
                  <a:schemeClr val="tx2">
                    <a:lumMod val="75000"/>
                  </a:schemeClr>
                </a:solidFill>
              </a:rPr>
              <a:t> </a:t>
            </a:r>
            <a:r>
              <a:rPr lang="fr-FR" sz="3200" b="1" dirty="0">
                <a:solidFill>
                  <a:schemeClr val="tx2">
                    <a:lumMod val="75000"/>
                  </a:schemeClr>
                </a:solidFill>
              </a:rPr>
              <a:t>dans une démarche de tourisme durable et écolabellisés</a:t>
            </a:r>
          </a:p>
        </p:txBody>
      </p:sp>
    </p:spTree>
    <p:extLst>
      <p:ext uri="{BB962C8B-B14F-4D97-AF65-F5344CB8AC3E}">
        <p14:creationId xmlns:p14="http://schemas.microsoft.com/office/powerpoint/2010/main" val="894281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2864D1-FDF1-493A-97DC-76B60E338B49}"/>
              </a:ext>
            </a:extLst>
          </p:cNvPr>
          <p:cNvSpPr>
            <a:spLocks noGrp="1"/>
          </p:cNvSpPr>
          <p:nvPr>
            <p:ph type="body" sz="quarter" idx="12"/>
          </p:nvPr>
        </p:nvSpPr>
        <p:spPr>
          <a:xfrm>
            <a:off x="0" y="1239590"/>
            <a:ext cx="12192000" cy="460640"/>
          </a:xfrm>
          <a:solidFill>
            <a:schemeClr val="accent4">
              <a:lumMod val="40000"/>
              <a:lumOff val="60000"/>
            </a:schemeClr>
          </a:solidFill>
        </p:spPr>
        <p:txBody>
          <a:bodyPr/>
          <a:lstStyle/>
          <a:p>
            <a:pPr marL="0" indent="0" algn="ctr">
              <a:buNone/>
            </a:pPr>
            <a:r>
              <a:rPr lang="fr-FR" sz="2000" b="1">
                <a:solidFill>
                  <a:schemeClr val="tx2">
                    <a:lumMod val="75000"/>
                  </a:schemeClr>
                </a:solidFill>
              </a:rPr>
              <a:t>VOLET 1 : L’AIDE AUX PROJETS (B) </a:t>
            </a:r>
          </a:p>
          <a:p>
            <a:pPr marL="0" indent="0" algn="ctr">
              <a:buNone/>
            </a:pPr>
            <a:endParaRPr lang="fr-FR" sz="2000" b="1">
              <a:solidFill>
                <a:schemeClr val="tx2">
                  <a:lumMod val="75000"/>
                </a:schemeClr>
              </a:solidFill>
            </a:endParaRPr>
          </a:p>
        </p:txBody>
      </p:sp>
      <p:sp>
        <p:nvSpPr>
          <p:cNvPr id="3" name="Rectangle 2">
            <a:extLst>
              <a:ext uri="{FF2B5EF4-FFF2-40B4-BE49-F238E27FC236}">
                <a16:creationId xmlns:a16="http://schemas.microsoft.com/office/drawing/2014/main" id="{33529BC3-6726-426B-B2F1-5C27EABFD081}"/>
              </a:ext>
            </a:extLst>
          </p:cNvPr>
          <p:cNvSpPr/>
          <p:nvPr/>
        </p:nvSpPr>
        <p:spPr>
          <a:xfrm>
            <a:off x="0" y="1700230"/>
            <a:ext cx="11923848" cy="7232749"/>
          </a:xfrm>
          <a:prstGeom prst="rect">
            <a:avLst/>
          </a:prstGeom>
        </p:spPr>
        <p:txBody>
          <a:bodyPr wrap="square">
            <a:spAutoFit/>
          </a:bodyPr>
          <a:lstStyle/>
          <a:p>
            <a:pPr defTabSz="1219170"/>
            <a:endParaRPr lang="fr-FR" sz="1600" u="sng" dirty="0">
              <a:latin typeface="Verdana" panose="020B0604030504040204" pitchFamily="34" charset="0"/>
              <a:ea typeface="Verdana" panose="020B0604030504040204" pitchFamily="34" charset="0"/>
            </a:endParaRPr>
          </a:p>
          <a:p>
            <a:pPr defTabSz="1219170"/>
            <a:r>
              <a:rPr lang="fr-FR" sz="1600" b="1" dirty="0">
                <a:latin typeface="Verdana" panose="020B0604030504040204" pitchFamily="34" charset="0"/>
                <a:ea typeface="Verdana" panose="020B0604030504040204" pitchFamily="34" charset="0"/>
              </a:rPr>
              <a:t>Objectif</a:t>
            </a:r>
            <a:r>
              <a:rPr lang="fr-FR" sz="1600" dirty="0">
                <a:latin typeface="Verdana" panose="020B0604030504040204" pitchFamily="34" charset="0"/>
                <a:ea typeface="Verdana" panose="020B0604030504040204" pitchFamily="34" charset="0"/>
              </a:rPr>
              <a:t> :</a:t>
            </a:r>
            <a:r>
              <a:rPr lang="fr-FR" sz="1600" b="1" dirty="0">
                <a:latin typeface="Verdana" panose="020B0604030504040204" pitchFamily="34" charset="0"/>
                <a:ea typeface="Verdana" panose="020B0604030504040204" pitchFamily="34" charset="0"/>
              </a:rPr>
              <a:t> </a:t>
            </a:r>
            <a:r>
              <a:rPr lang="fr-FR" sz="1600" dirty="0">
                <a:latin typeface="Verdana" panose="020B0604030504040204" pitchFamily="34" charset="0"/>
                <a:ea typeface="Verdana" panose="020B0604030504040204" pitchFamily="34" charset="0"/>
              </a:rPr>
              <a:t>S’adapter aux attentes des clientèles en s’engageant </a:t>
            </a:r>
            <a:r>
              <a:rPr lang="fr-FR" sz="1600" b="1" dirty="0">
                <a:latin typeface="Verdana" panose="020B0604030504040204" pitchFamily="34" charset="0"/>
                <a:ea typeface="Verdana" panose="020B0604030504040204" pitchFamily="34" charset="0"/>
              </a:rPr>
              <a:t>dans la transition écologique</a:t>
            </a:r>
            <a:r>
              <a:rPr lang="fr-FR" sz="1600" dirty="0">
                <a:latin typeface="Verdana" panose="020B0604030504040204" pitchFamily="34" charset="0"/>
                <a:ea typeface="Verdana" panose="020B0604030504040204" pitchFamily="34" charset="0"/>
              </a:rPr>
              <a:t>.</a:t>
            </a:r>
            <a:endParaRPr lang="fr-FR" sz="1600" u="sng" dirty="0">
              <a:latin typeface="Verdana" panose="020B0604030504040204" pitchFamily="34" charset="0"/>
              <a:ea typeface="Verdana" panose="020B0604030504040204" pitchFamily="34" charset="0"/>
            </a:endParaRPr>
          </a:p>
          <a:p>
            <a:pPr marL="285750" indent="-285750"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Adapter ses choix d’investissements pour améliorer les performances énergétique et thermique,</a:t>
            </a:r>
          </a:p>
          <a:p>
            <a:pPr marL="285750" indent="-285750"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Limiter l’impact environnemental de son activité</a:t>
            </a:r>
            <a:r>
              <a:rPr lang="fr-FR" sz="1600" b="1" dirty="0">
                <a:latin typeface="Verdana" panose="020B0604030504040204" pitchFamily="34" charset="0"/>
                <a:ea typeface="Verdana" panose="020B0604030504040204" pitchFamily="34" charset="0"/>
              </a:rPr>
              <a:t>.</a:t>
            </a:r>
            <a:endParaRPr lang="fr-FR" sz="1600" dirty="0">
              <a:latin typeface="Verdana" panose="020B0604030504040204" pitchFamily="34" charset="0"/>
              <a:ea typeface="Verdana" panose="020B0604030504040204" pitchFamily="34" charset="0"/>
            </a:endParaRPr>
          </a:p>
          <a:p>
            <a:pPr defTabSz="1219170"/>
            <a:r>
              <a:rPr lang="fr-FR" sz="1600" dirty="0">
                <a:latin typeface="Verdana" panose="020B0604030504040204" pitchFamily="34" charset="0"/>
                <a:ea typeface="Verdana" panose="020B0604030504040204" pitchFamily="34" charset="0"/>
              </a:rPr>
              <a:t> </a:t>
            </a:r>
            <a:endParaRPr lang="fr-FR" sz="1600" u="sng" dirty="0">
              <a:latin typeface="Verdana" panose="020B0604030504040204" pitchFamily="34" charset="0"/>
              <a:ea typeface="Verdana" panose="020B0604030504040204" pitchFamily="34" charset="0"/>
            </a:endParaRPr>
          </a:p>
          <a:p>
            <a:pPr algn="just" defTabSz="1219170"/>
            <a:r>
              <a:rPr lang="fr-FR" sz="1600" b="1" dirty="0">
                <a:latin typeface="Verdana" panose="020B0604030504040204" pitchFamily="34" charset="0"/>
                <a:ea typeface="Verdana" panose="020B0604030504040204" pitchFamily="34" charset="0"/>
              </a:rPr>
              <a:t>Bénéficiaires</a:t>
            </a:r>
            <a:r>
              <a:rPr lang="fr-FR" sz="1600" dirty="0">
                <a:latin typeface="Verdana" panose="020B0604030504040204" pitchFamily="34" charset="0"/>
                <a:ea typeface="Verdana" panose="020B0604030504040204" pitchFamily="34" charset="0"/>
              </a:rPr>
              <a:t> : </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TPE-PME domiciliée en RCVL y compris les auto-entrepreneur, SCI liée à une entreprise d’exploitation détenue par les mêmes associés, ou exploitant agricole (quelque soit le statut de l’entreprise agricole),</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Association, Commune ou  EPCI propriétaire/gestionnaire d’un hébergement touristique de type meublé ou chambre d’hôtes.</a:t>
            </a: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r>
              <a:rPr lang="fr-FR" sz="1600" b="1" dirty="0">
                <a:latin typeface="Verdana" panose="020B0604030504040204" pitchFamily="34" charset="0"/>
                <a:ea typeface="Verdana" panose="020B0604030504040204" pitchFamily="34" charset="0"/>
                <a:cs typeface="Verdana" panose="020B0604030504040204" pitchFamily="34" charset="0"/>
              </a:rPr>
              <a:t>Hébergements éligibles </a:t>
            </a:r>
            <a:r>
              <a:rPr lang="fr-FR" sz="1600" dirty="0">
                <a:latin typeface="Verdana" panose="020B0604030504040204" pitchFamily="34" charset="0"/>
                <a:ea typeface="Verdana" panose="020B0604030504040204" pitchFamily="34" charset="0"/>
                <a:cs typeface="Verdana" panose="020B0604030504040204" pitchFamily="34" charset="0"/>
              </a:rPr>
              <a:t>: </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cs typeface="Verdana" panose="020B0604030504040204" pitchFamily="34" charset="0"/>
              </a:rPr>
              <a:t>Création ou modernisation de </a:t>
            </a:r>
            <a:r>
              <a:rPr lang="fr-FR" sz="1600" b="1" dirty="0">
                <a:latin typeface="Verdana" panose="020B0604030504040204" pitchFamily="34" charset="0"/>
                <a:ea typeface="Verdana" panose="020B0604030504040204" pitchFamily="34" charset="0"/>
                <a:cs typeface="Verdana" panose="020B0604030504040204" pitchFamily="34" charset="0"/>
              </a:rPr>
              <a:t>meublés de tourisme classés </a:t>
            </a:r>
            <a:r>
              <a:rPr lang="fr-FR" sz="1600" dirty="0">
                <a:latin typeface="Verdana" panose="020B0604030504040204" pitchFamily="34" charset="0"/>
                <a:ea typeface="Verdana" panose="020B0604030504040204" pitchFamily="34" charset="0"/>
                <a:cs typeface="Verdana" panose="020B0604030504040204" pitchFamily="34" charset="0"/>
              </a:rPr>
              <a:t>au minimum en 3* avec une capacité d’accueil minimum de 2 chambres,</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cs typeface="Verdana" panose="020B0604030504040204" pitchFamily="34" charset="0"/>
              </a:rPr>
              <a:t>Création de </a:t>
            </a:r>
            <a:r>
              <a:rPr lang="fr-FR" sz="1600" b="1" dirty="0">
                <a:latin typeface="Verdana" panose="020B0604030504040204" pitchFamily="34" charset="0"/>
                <a:ea typeface="Verdana" panose="020B0604030504040204" pitchFamily="34" charset="0"/>
                <a:cs typeface="Verdana" panose="020B0604030504040204" pitchFamily="34" charset="0"/>
              </a:rPr>
              <a:t>chambres d’hôtes </a:t>
            </a:r>
            <a:r>
              <a:rPr lang="fr-FR" sz="1600" dirty="0">
                <a:latin typeface="Verdana" panose="020B0604030504040204" pitchFamily="34" charset="0"/>
                <a:ea typeface="Verdana" panose="020B0604030504040204" pitchFamily="34" charset="0"/>
                <a:cs typeface="Verdana" panose="020B0604030504040204" pitchFamily="34" charset="0"/>
              </a:rPr>
              <a:t>(entre 2 et 5 chambres par projet, accueil assuré par le propriétaire) disposant d’un label d’hébergement reconnu à l’échelle nationale : Gîtes de France, Accueil Paysan, Référentiel « Chambre d’hôtes Référence », …</a:t>
            </a: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r>
              <a:rPr lang="fr-FR" sz="1600" dirty="0">
                <a:latin typeface="Verdana" panose="020B0604030504040204" pitchFamily="34" charset="0"/>
                <a:ea typeface="Verdana" panose="020B0604030504040204" pitchFamily="34" charset="0"/>
                <a:cs typeface="Verdana" panose="020B0604030504040204" pitchFamily="34" charset="0"/>
              </a:rPr>
              <a:t>Les hébergements devront être créés dans des maisons individuelles avec un caractère patrimonial hors appartement ou studio dans un immeuble collectif.</a:t>
            </a: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1">
            <a:extLst>
              <a:ext uri="{FF2B5EF4-FFF2-40B4-BE49-F238E27FC236}">
                <a16:creationId xmlns:a16="http://schemas.microsoft.com/office/drawing/2014/main" id="{7AD02C6C-5501-4C5C-852B-19487A70F3FB}"/>
              </a:ext>
            </a:extLst>
          </p:cNvPr>
          <p:cNvSpPr txBox="1">
            <a:spLocks/>
          </p:cNvSpPr>
          <p:nvPr/>
        </p:nvSpPr>
        <p:spPr>
          <a:xfrm>
            <a:off x="0" y="1239590"/>
            <a:ext cx="12192000" cy="460640"/>
          </a:xfrm>
          <a:prstGeom prst="rect">
            <a:avLst/>
          </a:prstGeom>
          <a:solidFill>
            <a:schemeClr val="accent4">
              <a:lumMod val="40000"/>
              <a:lumOff val="60000"/>
            </a:schemeClr>
          </a:solidFill>
          <a:ln>
            <a:solidFill>
              <a:schemeClr val="tx2">
                <a:lumMod val="50000"/>
              </a:scheme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3"/>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Tx/>
              <a:buNone/>
            </a:pPr>
            <a:r>
              <a:rPr lang="fr-FR" sz="2000" b="1" dirty="0">
                <a:solidFill>
                  <a:schemeClr val="tx2">
                    <a:lumMod val="75000"/>
                  </a:schemeClr>
                </a:solidFill>
              </a:rPr>
              <a:t>BENEFICIAIRES ET HEBERGEMENTS ELIGIBLES </a:t>
            </a:r>
          </a:p>
        </p:txBody>
      </p:sp>
    </p:spTree>
    <p:extLst>
      <p:ext uri="{BB962C8B-B14F-4D97-AF65-F5344CB8AC3E}">
        <p14:creationId xmlns:p14="http://schemas.microsoft.com/office/powerpoint/2010/main" val="3672661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2864D1-FDF1-493A-97DC-76B60E338B49}"/>
              </a:ext>
            </a:extLst>
          </p:cNvPr>
          <p:cNvSpPr>
            <a:spLocks noGrp="1"/>
          </p:cNvSpPr>
          <p:nvPr>
            <p:ph type="body" sz="quarter" idx="12"/>
          </p:nvPr>
        </p:nvSpPr>
        <p:spPr>
          <a:xfrm>
            <a:off x="0" y="1239590"/>
            <a:ext cx="12192000" cy="460640"/>
          </a:xfrm>
          <a:solidFill>
            <a:schemeClr val="accent4">
              <a:lumMod val="40000"/>
              <a:lumOff val="60000"/>
            </a:schemeClr>
          </a:solidFill>
        </p:spPr>
        <p:txBody>
          <a:bodyPr/>
          <a:lstStyle/>
          <a:p>
            <a:pPr marL="0" indent="0" algn="ctr">
              <a:buNone/>
            </a:pPr>
            <a:r>
              <a:rPr lang="fr-FR" sz="2000" b="1">
                <a:solidFill>
                  <a:schemeClr val="tx2">
                    <a:lumMod val="75000"/>
                  </a:schemeClr>
                </a:solidFill>
              </a:rPr>
              <a:t>VOLET 1 : L’AIDE AUX PROJETS (B) </a:t>
            </a:r>
          </a:p>
          <a:p>
            <a:pPr marL="0" indent="0" algn="ctr">
              <a:buNone/>
            </a:pPr>
            <a:endParaRPr lang="fr-FR" sz="2000" b="1">
              <a:solidFill>
                <a:schemeClr val="tx2">
                  <a:lumMod val="75000"/>
                </a:schemeClr>
              </a:solidFill>
            </a:endParaRPr>
          </a:p>
        </p:txBody>
      </p:sp>
      <p:sp>
        <p:nvSpPr>
          <p:cNvPr id="3" name="Rectangle 2">
            <a:extLst>
              <a:ext uri="{FF2B5EF4-FFF2-40B4-BE49-F238E27FC236}">
                <a16:creationId xmlns:a16="http://schemas.microsoft.com/office/drawing/2014/main" id="{33529BC3-6726-426B-B2F1-5C27EABFD081}"/>
              </a:ext>
            </a:extLst>
          </p:cNvPr>
          <p:cNvSpPr/>
          <p:nvPr/>
        </p:nvSpPr>
        <p:spPr>
          <a:xfrm>
            <a:off x="0" y="1956080"/>
            <a:ext cx="11923848" cy="3293209"/>
          </a:xfrm>
          <a:prstGeom prst="rect">
            <a:avLst/>
          </a:prstGeom>
        </p:spPr>
        <p:txBody>
          <a:bodyPr wrap="square">
            <a:spAutoFit/>
          </a:bodyPr>
          <a:lstStyle/>
          <a:p>
            <a:pPr algn="just" defTabSz="1219170"/>
            <a:r>
              <a:rPr lang="fr-FR" sz="1600" b="1" dirty="0">
                <a:latin typeface="Verdana" panose="020B0604030504040204" pitchFamily="34" charset="0"/>
                <a:ea typeface="Verdana" panose="020B0604030504040204" pitchFamily="34" charset="0"/>
                <a:cs typeface="Verdana" panose="020B0604030504040204" pitchFamily="34" charset="0"/>
              </a:rPr>
              <a:t>Travaux éligibles </a:t>
            </a:r>
            <a:r>
              <a:rPr lang="fr-FR" sz="1600" dirty="0">
                <a:latin typeface="Verdana" panose="020B0604030504040204" pitchFamily="34" charset="0"/>
                <a:ea typeface="Verdana" panose="020B0604030504040204" pitchFamily="34" charset="0"/>
                <a:cs typeface="Verdana" panose="020B0604030504040204" pitchFamily="34" charset="0"/>
              </a:rPr>
              <a:t>: </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cs typeface="Verdana" panose="020B0604030504040204" pitchFamily="34" charset="0"/>
              </a:rPr>
              <a:t>En priorité, les travaux d’amélioration des performances énergétique et thermique conformes aux conditions mentionnées dans le tableau de performance énergétique</a:t>
            </a:r>
            <a:r>
              <a:rPr lang="fr-FR" sz="1600"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fr-FR" sz="1600" dirty="0">
                <a:latin typeface="Verdana" panose="020B0604030504040204" pitchFamily="34" charset="0"/>
                <a:ea typeface="Verdana" panose="020B0604030504040204" pitchFamily="34" charset="0"/>
                <a:cs typeface="Verdana" panose="020B0604030504040204" pitchFamily="34" charset="0"/>
              </a:rPr>
              <a:t> par élément (isolation, système de chauffage, …),</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cs typeface="Verdana" panose="020B0604030504040204" pitchFamily="34" charset="0"/>
              </a:rPr>
              <a:t>Equipements complémentaires pour les clientèles s’ils ne représentent pas la majorité des dépenses cohérents et créés dans une logique de développement touristique durable,</a:t>
            </a:r>
          </a:p>
          <a:p>
            <a:pPr marL="285750" indent="-285750" algn="just" defTabSz="1219170">
              <a:buFont typeface="Symbol" panose="05050102010706020507" pitchFamily="18" charset="2"/>
              <a:buChar char="Þ"/>
            </a:pPr>
            <a:r>
              <a:rPr lang="fr-FR" sz="1600" b="0" i="0" u="none" strike="noStrike" baseline="0" dirty="0">
                <a:latin typeface="Verdana" panose="020B0604030504040204" pitchFamily="34" charset="0"/>
                <a:ea typeface="Verdana" panose="020B0604030504040204" pitchFamily="34" charset="0"/>
              </a:rPr>
              <a:t>Honoraires d’architecte et de maîtrise d’</a:t>
            </a:r>
            <a:r>
              <a:rPr lang="fr-FR" sz="1600" b="0" i="0" u="none" strike="noStrike" baseline="0" dirty="0" err="1">
                <a:latin typeface="Verdana" panose="020B0604030504040204" pitchFamily="34" charset="0"/>
                <a:ea typeface="Verdana" panose="020B0604030504040204" pitchFamily="34" charset="0"/>
              </a:rPr>
              <a:t>oeuvre</a:t>
            </a:r>
            <a:r>
              <a:rPr lang="fr-FR" sz="1600" b="0" i="0" u="none" strike="noStrike" baseline="0" dirty="0">
                <a:latin typeface="Verdana" panose="020B0604030504040204" pitchFamily="34" charset="0"/>
                <a:ea typeface="Verdana" panose="020B0604030504040204" pitchFamily="34" charset="0"/>
              </a:rPr>
              <a:t> (10% maximum des dépenses éligibles).</a:t>
            </a:r>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a:endParaRPr lang="fr-FR" sz="1600" b="0" i="0" u="none" strike="noStrike" baseline="0" dirty="0">
              <a:latin typeface="Verdana" panose="020B0604030504040204" pitchFamily="34" charset="0"/>
            </a:endParaRPr>
          </a:p>
          <a:p>
            <a:pPr algn="just"/>
            <a:r>
              <a:rPr lang="fr-FR" sz="1600" b="0" i="0" u="sng" strike="noStrike" baseline="0" dirty="0">
                <a:latin typeface="Verdana" panose="020B0604030504040204" pitchFamily="34" charset="0"/>
              </a:rPr>
              <a:t>Sont inéligibles à l’aide régionale </a:t>
            </a:r>
            <a:r>
              <a:rPr lang="fr-FR" sz="1600" b="0" i="0" u="none" strike="noStrike" baseline="0" dirty="0">
                <a:latin typeface="Verdana" panose="020B0604030504040204" pitchFamily="34" charset="0"/>
              </a:rPr>
              <a:t>: achat et pose de matériaux par le propriétaire, système de climatisation,</a:t>
            </a:r>
            <a:r>
              <a:rPr lang="fr-FR" sz="1600" dirty="0">
                <a:latin typeface="Verdana" panose="020B0604030504040204" pitchFamily="34" charset="0"/>
              </a:rPr>
              <a:t> </a:t>
            </a:r>
            <a:r>
              <a:rPr lang="fr-FR" sz="1600" b="0" i="0" u="none" strike="noStrike" baseline="0" dirty="0">
                <a:latin typeface="Verdana" panose="020B0604030504040204" pitchFamily="34" charset="0"/>
              </a:rPr>
              <a:t>équipements non fixes (petits équipements, mobilier, literie, décoration…), travaux d’entretien, frais d’acquisition foncière, de promotion commerciale de l’établissement,  de diagnostic de certification liés à l’hygiène ou à la sécurité.</a:t>
            </a: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r>
              <a:rPr lang="fr-FR" sz="1600"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fr-FR" sz="1600" i="1" dirty="0">
                <a:latin typeface="Verdana" panose="020B0604030504040204" pitchFamily="34" charset="0"/>
                <a:ea typeface="Verdana" panose="020B0604030504040204" pitchFamily="34" charset="0"/>
                <a:cs typeface="Verdana" panose="020B0604030504040204" pitchFamily="34" charset="0"/>
              </a:rPr>
              <a:t>extrait du tableau de performance énergétique </a:t>
            </a:r>
            <a:r>
              <a:rPr lang="fr-FR" sz="1600" dirty="0">
                <a:latin typeface="Verdana" panose="020B0604030504040204" pitchFamily="34" charset="0"/>
                <a:ea typeface="Verdana" panose="020B0604030504040204" pitchFamily="34" charset="0"/>
                <a:cs typeface="Verdana" panose="020B0604030504040204" pitchFamily="34" charset="0"/>
              </a:rPr>
              <a:t>:</a:t>
            </a:r>
          </a:p>
        </p:txBody>
      </p:sp>
      <p:sp>
        <p:nvSpPr>
          <p:cNvPr id="4" name="Espace réservé du texte 1">
            <a:extLst>
              <a:ext uri="{FF2B5EF4-FFF2-40B4-BE49-F238E27FC236}">
                <a16:creationId xmlns:a16="http://schemas.microsoft.com/office/drawing/2014/main" id="{7AD02C6C-5501-4C5C-852B-19487A70F3FB}"/>
              </a:ext>
            </a:extLst>
          </p:cNvPr>
          <p:cNvSpPr txBox="1">
            <a:spLocks/>
          </p:cNvSpPr>
          <p:nvPr/>
        </p:nvSpPr>
        <p:spPr>
          <a:xfrm>
            <a:off x="0" y="1239590"/>
            <a:ext cx="12192000" cy="544386"/>
          </a:xfrm>
          <a:prstGeom prst="rect">
            <a:avLst/>
          </a:prstGeom>
          <a:solidFill>
            <a:schemeClr val="accent4">
              <a:lumMod val="40000"/>
              <a:lumOff val="60000"/>
            </a:schemeClr>
          </a:solidFill>
          <a:ln>
            <a:solidFill>
              <a:schemeClr val="tx2">
                <a:lumMod val="50000"/>
              </a:scheme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3"/>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Tx/>
              <a:buNone/>
            </a:pPr>
            <a:r>
              <a:rPr lang="fr-FR" sz="2000" b="1" dirty="0">
                <a:solidFill>
                  <a:schemeClr val="tx2">
                    <a:lumMod val="75000"/>
                  </a:schemeClr>
                </a:solidFill>
              </a:rPr>
              <a:t>TRAVAUX ELIGIBLES</a:t>
            </a:r>
          </a:p>
        </p:txBody>
      </p:sp>
      <p:graphicFrame>
        <p:nvGraphicFramePr>
          <p:cNvPr id="6" name="Tableau 6">
            <a:extLst>
              <a:ext uri="{FF2B5EF4-FFF2-40B4-BE49-F238E27FC236}">
                <a16:creationId xmlns:a16="http://schemas.microsoft.com/office/drawing/2014/main" id="{779F4A81-4B77-3D36-7906-5BC7C3189310}"/>
              </a:ext>
            </a:extLst>
          </p:cNvPr>
          <p:cNvGraphicFramePr>
            <a:graphicFrameLocks noGrp="1"/>
          </p:cNvGraphicFramePr>
          <p:nvPr>
            <p:extLst>
              <p:ext uri="{D42A27DB-BD31-4B8C-83A1-F6EECF244321}">
                <p14:modId xmlns:p14="http://schemas.microsoft.com/office/powerpoint/2010/main" val="2282346750"/>
              </p:ext>
            </p:extLst>
          </p:nvPr>
        </p:nvGraphicFramePr>
        <p:xfrm>
          <a:off x="678543" y="5334308"/>
          <a:ext cx="10834914" cy="1360406"/>
        </p:xfrm>
        <a:graphic>
          <a:graphicData uri="http://schemas.openxmlformats.org/drawingml/2006/table">
            <a:tbl>
              <a:tblPr firstRow="1" bandRow="1">
                <a:tableStyleId>{5C22544A-7EE6-4342-B048-85BDC9FD1C3A}</a:tableStyleId>
              </a:tblPr>
              <a:tblGrid>
                <a:gridCol w="5417457">
                  <a:extLst>
                    <a:ext uri="{9D8B030D-6E8A-4147-A177-3AD203B41FA5}">
                      <a16:colId xmlns:a16="http://schemas.microsoft.com/office/drawing/2014/main" val="2239256988"/>
                    </a:ext>
                  </a:extLst>
                </a:gridCol>
                <a:gridCol w="5417457">
                  <a:extLst>
                    <a:ext uri="{9D8B030D-6E8A-4147-A177-3AD203B41FA5}">
                      <a16:colId xmlns:a16="http://schemas.microsoft.com/office/drawing/2014/main" val="3114041563"/>
                    </a:ext>
                  </a:extLst>
                </a:gridCol>
              </a:tblGrid>
              <a:tr h="1360406">
                <a:tc>
                  <a:txBody>
                    <a:bodyPr/>
                    <a:lstStyle/>
                    <a:p>
                      <a:pPr algn="just" defTabSz="1219170"/>
                      <a:r>
                        <a:rPr lang="fr-FR" sz="1600" b="1" i="0" u="none" strike="noStrike" kern="1200" baseline="0" dirty="0">
                          <a:solidFill>
                            <a:schemeClr val="tx1"/>
                          </a:solidFill>
                          <a:latin typeface="Verdana" panose="020B0604030504040204" pitchFamily="34" charset="0"/>
                          <a:ea typeface="+mn-ea"/>
                          <a:cs typeface="+mn-cs"/>
                        </a:rPr>
                        <a:t>SYSTÈME DE CHAUFFAGE </a:t>
                      </a:r>
                      <a:r>
                        <a:rPr lang="fr-FR" sz="1600" b="0" i="0" u="none" strike="noStrike" kern="1200" baseline="0" dirty="0">
                          <a:solidFill>
                            <a:schemeClr val="tx1"/>
                          </a:solidFill>
                          <a:latin typeface="Verdana" panose="020B0604030504040204" pitchFamily="34" charset="0"/>
                          <a:ea typeface="+mn-ea"/>
                          <a:cs typeface="+mn-cs"/>
                        </a:rPr>
                        <a:t>: </a:t>
                      </a:r>
                    </a:p>
                    <a:p>
                      <a:pPr algn="just" defTabSz="1219170"/>
                      <a:r>
                        <a:rPr lang="fr-FR" sz="1600" b="0" i="0" u="none" strike="noStrike" kern="1200" baseline="0" dirty="0">
                          <a:solidFill>
                            <a:schemeClr val="tx1"/>
                          </a:solidFill>
                          <a:latin typeface="Verdana" panose="020B0604030504040204" pitchFamily="34" charset="0"/>
                          <a:ea typeface="+mn-ea"/>
                          <a:cs typeface="+mn-cs"/>
                        </a:rPr>
                        <a:t>Chaudières THPE</a:t>
                      </a:r>
                    </a:p>
                    <a:p>
                      <a:pPr algn="just" defTabSz="1219170"/>
                      <a:r>
                        <a:rPr lang="fr-FR" sz="1600" b="0" i="0" u="none" strike="noStrike" kern="1200" baseline="0" dirty="0">
                          <a:solidFill>
                            <a:schemeClr val="tx1"/>
                          </a:solidFill>
                          <a:latin typeface="Verdana" panose="020B0604030504040204" pitchFamily="34" charset="0"/>
                          <a:ea typeface="+mn-ea"/>
                          <a:cs typeface="+mn-cs"/>
                        </a:rPr>
                        <a:t>Pompes à chaleur (sauf air/air)</a:t>
                      </a:r>
                    </a:p>
                    <a:p>
                      <a:pPr algn="just" defTabSz="1219170"/>
                      <a:r>
                        <a:rPr lang="fr-FR" sz="1600" b="0" i="0" u="none" strike="noStrike" kern="1200" baseline="0" dirty="0">
                          <a:solidFill>
                            <a:schemeClr val="tx1"/>
                          </a:solidFill>
                          <a:latin typeface="Verdana" panose="020B0604030504040204" pitchFamily="34" charset="0"/>
                          <a:ea typeface="+mn-ea"/>
                          <a:cs typeface="+mn-cs"/>
                        </a:rPr>
                        <a:t>Chauffage solaire, au bois ou par biomasse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219170" rtl="0" eaLnBrk="1" latinLnBrk="0" hangingPunct="1"/>
                      <a:r>
                        <a:rPr lang="fr-FR" sz="1600" b="1" i="0" u="none" strike="noStrike" kern="1200" baseline="0" dirty="0">
                          <a:solidFill>
                            <a:schemeClr val="tx1"/>
                          </a:solidFill>
                          <a:latin typeface="Verdana" panose="020B0604030504040204" pitchFamily="34" charset="0"/>
                          <a:ea typeface="+mn-ea"/>
                          <a:cs typeface="+mn-cs"/>
                        </a:rPr>
                        <a:t>ISOLATION THERMIQUE : </a:t>
                      </a:r>
                    </a:p>
                    <a:p>
                      <a:pPr algn="just" defTabSz="1219170"/>
                      <a:r>
                        <a:rPr lang="fr-FR" sz="1600" b="0" i="0" u="none" strike="noStrike" kern="1200" baseline="0" dirty="0">
                          <a:solidFill>
                            <a:schemeClr val="tx1"/>
                          </a:solidFill>
                          <a:latin typeface="Verdana" panose="020B0604030504040204" pitchFamily="34" charset="0"/>
                          <a:ea typeface="+mn-ea"/>
                          <a:cs typeface="+mn-cs"/>
                        </a:rPr>
                        <a:t>Isolation : de R&gt;3m².K/W (plancher) à R&gt;7m².K/W (combles)  </a:t>
                      </a:r>
                    </a:p>
                    <a:p>
                      <a:pPr algn="just" defTabSz="1219170"/>
                      <a:r>
                        <a:rPr lang="fr-FR" sz="1600" b="0" i="0" u="none" strike="noStrike" kern="1200" baseline="0" dirty="0">
                          <a:solidFill>
                            <a:schemeClr val="tx1"/>
                          </a:solidFill>
                          <a:latin typeface="Verdana" panose="020B0604030504040204" pitchFamily="34" charset="0"/>
                          <a:ea typeface="+mn-ea"/>
                          <a:cs typeface="+mn-cs"/>
                        </a:rPr>
                        <a:t>Fenêtres : Entre Uw&lt;1,8W/m² (doubles fenêtres) ) à Uw&lt;1,3W/m² (Fenêtres)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5174444"/>
                  </a:ext>
                </a:extLst>
              </a:tr>
            </a:tbl>
          </a:graphicData>
        </a:graphic>
      </p:graphicFrame>
    </p:spTree>
    <p:extLst>
      <p:ext uri="{BB962C8B-B14F-4D97-AF65-F5344CB8AC3E}">
        <p14:creationId xmlns:p14="http://schemas.microsoft.com/office/powerpoint/2010/main" val="2795039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2864D1-FDF1-493A-97DC-76B60E338B49}"/>
              </a:ext>
            </a:extLst>
          </p:cNvPr>
          <p:cNvSpPr>
            <a:spLocks noGrp="1"/>
          </p:cNvSpPr>
          <p:nvPr>
            <p:ph type="body" sz="quarter" idx="12"/>
          </p:nvPr>
        </p:nvSpPr>
        <p:spPr>
          <a:xfrm>
            <a:off x="0" y="1239590"/>
            <a:ext cx="12192000" cy="460640"/>
          </a:xfrm>
          <a:solidFill>
            <a:schemeClr val="accent4">
              <a:lumMod val="40000"/>
              <a:lumOff val="60000"/>
            </a:schemeClr>
          </a:solidFill>
        </p:spPr>
        <p:txBody>
          <a:bodyPr/>
          <a:lstStyle/>
          <a:p>
            <a:pPr marL="0" indent="0" algn="ctr">
              <a:buNone/>
            </a:pPr>
            <a:r>
              <a:rPr lang="fr-FR" sz="2000" b="1">
                <a:solidFill>
                  <a:schemeClr val="tx2">
                    <a:lumMod val="75000"/>
                  </a:schemeClr>
                </a:solidFill>
              </a:rPr>
              <a:t>VOLET 1 : L’AIDE AUX PROJETS (B) </a:t>
            </a:r>
          </a:p>
          <a:p>
            <a:pPr marL="0" indent="0" algn="ctr">
              <a:buNone/>
            </a:pPr>
            <a:endParaRPr lang="fr-FR" sz="2000" b="1">
              <a:solidFill>
                <a:schemeClr val="tx2">
                  <a:lumMod val="75000"/>
                </a:schemeClr>
              </a:solidFill>
            </a:endParaRPr>
          </a:p>
        </p:txBody>
      </p:sp>
      <p:sp>
        <p:nvSpPr>
          <p:cNvPr id="3" name="Rectangle 2">
            <a:extLst>
              <a:ext uri="{FF2B5EF4-FFF2-40B4-BE49-F238E27FC236}">
                <a16:creationId xmlns:a16="http://schemas.microsoft.com/office/drawing/2014/main" id="{33529BC3-6726-426B-B2F1-5C27EABFD081}"/>
              </a:ext>
            </a:extLst>
          </p:cNvPr>
          <p:cNvSpPr/>
          <p:nvPr/>
        </p:nvSpPr>
        <p:spPr>
          <a:xfrm>
            <a:off x="0" y="1938151"/>
            <a:ext cx="11923848" cy="5755422"/>
          </a:xfrm>
          <a:prstGeom prst="rect">
            <a:avLst/>
          </a:prstGeom>
        </p:spPr>
        <p:txBody>
          <a:bodyPr wrap="square">
            <a:spAutoFit/>
          </a:bodyPr>
          <a:lstStyle/>
          <a:p>
            <a:pPr algn="just" defTabSz="1219170"/>
            <a:r>
              <a:rPr lang="fr-FR" sz="1600" dirty="0">
                <a:latin typeface="Verdana" panose="020B0604030504040204" pitchFamily="34" charset="0"/>
                <a:ea typeface="Verdana" panose="020B0604030504040204" pitchFamily="34" charset="0"/>
              </a:rPr>
              <a:t>L’aide régionale ne présente </a:t>
            </a:r>
            <a:r>
              <a:rPr lang="fr-FR" sz="1600" b="1" dirty="0">
                <a:latin typeface="Verdana" panose="020B0604030504040204" pitchFamily="34" charset="0"/>
                <a:ea typeface="Verdana" panose="020B0604030504040204" pitchFamily="34" charset="0"/>
              </a:rPr>
              <a:t>aucun caractère d’automaticité</a:t>
            </a:r>
            <a:r>
              <a:rPr lang="fr-FR" sz="1600" dirty="0">
                <a:latin typeface="Verdana" panose="020B0604030504040204" pitchFamily="34" charset="0"/>
                <a:ea typeface="Verdana" panose="020B0604030504040204" pitchFamily="34" charset="0"/>
              </a:rPr>
              <a:t>. </a:t>
            </a:r>
          </a:p>
          <a:p>
            <a:pPr algn="just" defTabSz="1219170"/>
            <a:r>
              <a:rPr lang="fr-FR" sz="1600" dirty="0">
                <a:latin typeface="Verdana" panose="020B0604030504040204" pitchFamily="34" charset="0"/>
                <a:ea typeface="Verdana" panose="020B0604030504040204" pitchFamily="34" charset="0"/>
              </a:rPr>
              <a:t>La Région apprécie la pertinence et la plus value du projet en fonction de la </a:t>
            </a:r>
            <a:r>
              <a:rPr lang="fr-FR" sz="1600" b="1" dirty="0">
                <a:latin typeface="Verdana" panose="020B0604030504040204" pitchFamily="34" charset="0"/>
                <a:ea typeface="Verdana" panose="020B0604030504040204" pitchFamily="34" charset="0"/>
              </a:rPr>
              <a:t>réalité de l’engagement dans une démarche de développement touristique durable</a:t>
            </a:r>
            <a:r>
              <a:rPr lang="fr-FR" sz="1600" dirty="0">
                <a:latin typeface="Verdana" panose="020B0604030504040204" pitchFamily="34" charset="0"/>
                <a:ea typeface="Verdana" panose="020B0604030504040204" pitchFamily="34" charset="0"/>
              </a:rPr>
              <a:t> en se basant sur trois aspects :</a:t>
            </a:r>
          </a:p>
          <a:p>
            <a:pPr algn="just" defTabSz="1219170"/>
            <a:endParaRPr lang="fr-FR" sz="1600" dirty="0">
              <a:latin typeface="Verdana" panose="020B0604030504040204" pitchFamily="34" charset="0"/>
              <a:ea typeface="Verdana" panose="020B0604030504040204" pitchFamily="34" charset="0"/>
            </a:endParaRPr>
          </a:p>
          <a:p>
            <a:pPr algn="just" defTabSz="1219170"/>
            <a:r>
              <a:rPr lang="fr-FR" sz="1600" b="1" dirty="0">
                <a:latin typeface="Verdana" panose="020B0604030504040204" pitchFamily="34" charset="0"/>
                <a:ea typeface="Verdana" panose="020B0604030504040204" pitchFamily="34" charset="0"/>
              </a:rPr>
              <a:t>Qualité environnementale : </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Initiatives prises pour améliorer le bâti tels que recours aux matériaux bio sourcés, dispositif de gestion de l’énergie et des flux, service de commercialisation digital, …</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Initiatives prises pour informer et sensibiliser la clientèle des hébergements, </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Engagement </a:t>
            </a:r>
            <a:r>
              <a:rPr lang="fr-FR" sz="1600" dirty="0">
                <a:latin typeface="Verdana" panose="020B0604030504040204" pitchFamily="34" charset="0"/>
                <a:ea typeface="Verdana" panose="020B0604030504040204" pitchFamily="34" charset="0"/>
                <a:cs typeface="Verdana" panose="020B0604030504040204" pitchFamily="34" charset="0"/>
              </a:rPr>
              <a:t>à obtenir après travaux </a:t>
            </a:r>
            <a:r>
              <a:rPr lang="fr-FR" sz="1600" b="1" dirty="0">
                <a:latin typeface="Verdana" panose="020B0604030504040204" pitchFamily="34" charset="0"/>
                <a:ea typeface="Verdana" panose="020B0604030504040204" pitchFamily="34" charset="0"/>
                <a:cs typeface="Verdana" panose="020B0604030504040204" pitchFamily="34" charset="0"/>
              </a:rPr>
              <a:t>un Ecolabel </a:t>
            </a:r>
            <a:r>
              <a:rPr lang="fr-FR" sz="1600" dirty="0">
                <a:latin typeface="Verdana" panose="020B0604030504040204" pitchFamily="34" charset="0"/>
                <a:ea typeface="Verdana" panose="020B0604030504040204" pitchFamily="34" charset="0"/>
                <a:cs typeface="Verdana" panose="020B0604030504040204" pitchFamily="34" charset="0"/>
              </a:rPr>
              <a:t>(Clef verte, Ecolabel Européen, …). </a:t>
            </a:r>
          </a:p>
          <a:p>
            <a:pPr algn="just" defTabSz="1219170"/>
            <a:endParaRPr lang="fr-FR" sz="1600" b="1" dirty="0">
              <a:latin typeface="Verdana" panose="020B0604030504040204" pitchFamily="34" charset="0"/>
              <a:ea typeface="Verdana" panose="020B0604030504040204" pitchFamily="34" charset="0"/>
            </a:endParaRPr>
          </a:p>
          <a:p>
            <a:pPr algn="just" defTabSz="1219170"/>
            <a:r>
              <a:rPr lang="fr-FR" sz="1600" b="1" dirty="0">
                <a:latin typeface="Verdana" panose="020B0604030504040204" pitchFamily="34" charset="0"/>
                <a:ea typeface="Verdana" panose="020B0604030504040204" pitchFamily="34" charset="0"/>
              </a:rPr>
              <a:t>Impact économique et qualité touristique : </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Liens avec les opérateurs touristiques locaux, découvertes du territoire, </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Tourisme inclusif et liens avec les filières touristiques locales (labels, …)</a:t>
            </a:r>
          </a:p>
          <a:p>
            <a:pPr algn="just" defTabSz="1219170"/>
            <a:endParaRPr lang="fr-FR" sz="1600" b="1" dirty="0">
              <a:latin typeface="Verdana" panose="020B0604030504040204" pitchFamily="34" charset="0"/>
              <a:ea typeface="Verdana" panose="020B0604030504040204" pitchFamily="34" charset="0"/>
            </a:endParaRPr>
          </a:p>
          <a:p>
            <a:pPr algn="just" defTabSz="1219170"/>
            <a:r>
              <a:rPr lang="fr-FR" sz="1600" b="1" dirty="0">
                <a:latin typeface="Verdana" panose="020B0604030504040204" pitchFamily="34" charset="0"/>
                <a:ea typeface="Verdana" panose="020B0604030504040204" pitchFamily="34" charset="0"/>
              </a:rPr>
              <a:t>Financements </a:t>
            </a:r>
            <a:r>
              <a:rPr lang="fr-FR" sz="1600" dirty="0">
                <a:latin typeface="Verdana" panose="020B0604030504040204" pitchFamily="34" charset="0"/>
                <a:ea typeface="Verdana" panose="020B0604030504040204" pitchFamily="34" charset="0"/>
              </a:rPr>
              <a:t>(calculés sur la base des devis transmis) :</a:t>
            </a:r>
          </a:p>
          <a:p>
            <a:pPr marL="285750" indent="-285750" algn="just" defTabSz="1219170">
              <a:buFont typeface="Symbol" panose="05050102010706020507" pitchFamily="18" charset="2"/>
              <a:buChar char="Þ"/>
            </a:pPr>
            <a:r>
              <a:rPr lang="fr-FR" sz="1600" u="sng" dirty="0">
                <a:latin typeface="Verdana" panose="020B0604030504040204" pitchFamily="34" charset="0"/>
                <a:ea typeface="Verdana" panose="020B0604030504040204" pitchFamily="34" charset="0"/>
                <a:cs typeface="Verdana" panose="020B0604030504040204" pitchFamily="34" charset="0"/>
              </a:rPr>
              <a:t>Meublés de tourisme </a:t>
            </a:r>
            <a:r>
              <a:rPr lang="fr-FR" sz="1600" dirty="0">
                <a:latin typeface="Verdana" panose="020B0604030504040204" pitchFamily="34" charset="0"/>
                <a:ea typeface="Verdana" panose="020B0604030504040204" pitchFamily="34" charset="0"/>
                <a:cs typeface="Verdana" panose="020B0604030504040204" pitchFamily="34" charset="0"/>
              </a:rPr>
              <a:t>: Subvention de 30% maximum des coûts considérés éligibles par la Région plafonné à 20 000 € par meublé</a:t>
            </a:r>
          </a:p>
          <a:p>
            <a:pPr marL="285750" indent="-285750" algn="just" defTabSz="1219170">
              <a:buFont typeface="Symbol" panose="05050102010706020507" pitchFamily="18" charset="2"/>
              <a:buChar char="Þ"/>
            </a:pPr>
            <a:r>
              <a:rPr lang="fr-FR" sz="1600" u="sng" dirty="0">
                <a:latin typeface="Verdana" panose="020B0604030504040204" pitchFamily="34" charset="0"/>
                <a:ea typeface="Verdana" panose="020B0604030504040204" pitchFamily="34" charset="0"/>
              </a:rPr>
              <a:t>Chambres d’hôtes </a:t>
            </a:r>
            <a:r>
              <a:rPr lang="fr-FR" sz="1600" dirty="0">
                <a:latin typeface="Verdana" panose="020B0604030504040204" pitchFamily="34" charset="0"/>
                <a:ea typeface="Verdana" panose="020B0604030504040204" pitchFamily="34" charset="0"/>
              </a:rPr>
              <a:t>: </a:t>
            </a:r>
            <a:r>
              <a:rPr lang="fr-FR" sz="1600" dirty="0">
                <a:latin typeface="Verdana" panose="020B0604030504040204" pitchFamily="34" charset="0"/>
                <a:ea typeface="Verdana" panose="020B0604030504040204" pitchFamily="34" charset="0"/>
                <a:cs typeface="Verdana" panose="020B0604030504040204" pitchFamily="34" charset="0"/>
              </a:rPr>
              <a:t>Subvention de 30% maximum des coûts considérés éligibles par la Région plafonné à 8000€ par chambre</a:t>
            </a:r>
            <a:endParaRPr lang="fr-FR" sz="1600" dirty="0">
              <a:latin typeface="Verdana" panose="020B0604030504040204" pitchFamily="34" charset="0"/>
              <a:ea typeface="Verdana" panose="020B0604030504040204" pitchFamily="34" charset="0"/>
            </a:endParaRPr>
          </a:p>
          <a:p>
            <a:pPr algn="just" defTabSz="1219170"/>
            <a:r>
              <a:rPr lang="fr-FR" sz="1600" dirty="0">
                <a:effectLst/>
                <a:latin typeface="Verdana" panose="020B0604030504040204" pitchFamily="34" charset="0"/>
                <a:ea typeface="Verdana" panose="020B0604030504040204" pitchFamily="34" charset="0"/>
                <a:cs typeface="Arial" panose="020B0604020202020204" pitchFamily="34" charset="0"/>
              </a:rPr>
              <a:t>Montant minimum de la dépense éligible par projet : 10 000 €.</a:t>
            </a: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1">
            <a:extLst>
              <a:ext uri="{FF2B5EF4-FFF2-40B4-BE49-F238E27FC236}">
                <a16:creationId xmlns:a16="http://schemas.microsoft.com/office/drawing/2014/main" id="{7AD02C6C-5501-4C5C-852B-19487A70F3FB}"/>
              </a:ext>
            </a:extLst>
          </p:cNvPr>
          <p:cNvSpPr txBox="1">
            <a:spLocks/>
          </p:cNvSpPr>
          <p:nvPr/>
        </p:nvSpPr>
        <p:spPr>
          <a:xfrm>
            <a:off x="0" y="1239590"/>
            <a:ext cx="12192000" cy="571281"/>
          </a:xfrm>
          <a:prstGeom prst="rect">
            <a:avLst/>
          </a:prstGeom>
          <a:solidFill>
            <a:schemeClr val="accent4">
              <a:lumMod val="40000"/>
              <a:lumOff val="60000"/>
            </a:schemeClr>
          </a:solidFill>
          <a:ln>
            <a:solidFill>
              <a:schemeClr val="tx2">
                <a:lumMod val="50000"/>
              </a:scheme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3"/>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Tx/>
              <a:buNone/>
            </a:pPr>
            <a:r>
              <a:rPr lang="fr-FR" sz="2000" b="1" dirty="0">
                <a:solidFill>
                  <a:schemeClr val="tx2">
                    <a:lumMod val="75000"/>
                  </a:schemeClr>
                </a:solidFill>
              </a:rPr>
              <a:t>CRITERES DE SELECTION DES PROJETS ET FINANCEMENTS</a:t>
            </a:r>
          </a:p>
        </p:txBody>
      </p:sp>
    </p:spTree>
    <p:extLst>
      <p:ext uri="{BB962C8B-B14F-4D97-AF65-F5344CB8AC3E}">
        <p14:creationId xmlns:p14="http://schemas.microsoft.com/office/powerpoint/2010/main" val="2994059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3E85301-FE8C-3188-EB27-9E927EB6BE48}"/>
              </a:ext>
            </a:extLst>
          </p:cNvPr>
          <p:cNvSpPr>
            <a:spLocks noGrp="1"/>
          </p:cNvSpPr>
          <p:nvPr>
            <p:ph type="body" sz="quarter" idx="12"/>
          </p:nvPr>
        </p:nvSpPr>
        <p:spPr>
          <a:xfrm>
            <a:off x="623392" y="3140968"/>
            <a:ext cx="10945216" cy="1789620"/>
          </a:xfrm>
        </p:spPr>
        <p:txBody>
          <a:bodyPr/>
          <a:lstStyle/>
          <a:p>
            <a:pPr marL="0" indent="0" algn="ctr">
              <a:buFontTx/>
              <a:buNone/>
            </a:pPr>
            <a:r>
              <a:rPr lang="fr-FR" sz="3200" b="1" dirty="0">
                <a:solidFill>
                  <a:schemeClr val="tx2">
                    <a:lumMod val="75000"/>
                  </a:schemeClr>
                </a:solidFill>
              </a:rPr>
              <a:t>Appel à projets n°2 : </a:t>
            </a:r>
          </a:p>
          <a:p>
            <a:pPr marL="0" indent="0" algn="ctr">
              <a:buFontTx/>
              <a:buNone/>
            </a:pPr>
            <a:r>
              <a:rPr lang="fr-FR" sz="3200" b="1" dirty="0">
                <a:solidFill>
                  <a:schemeClr val="tx2">
                    <a:lumMod val="75000"/>
                  </a:schemeClr>
                </a:solidFill>
              </a:rPr>
              <a:t>Hébergements le long des itinéraires cyclables, pédestres et équestres</a:t>
            </a:r>
          </a:p>
        </p:txBody>
      </p:sp>
    </p:spTree>
    <p:extLst>
      <p:ext uri="{BB962C8B-B14F-4D97-AF65-F5344CB8AC3E}">
        <p14:creationId xmlns:p14="http://schemas.microsoft.com/office/powerpoint/2010/main" val="3447616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2864D1-FDF1-493A-97DC-76B60E338B49}"/>
              </a:ext>
            </a:extLst>
          </p:cNvPr>
          <p:cNvSpPr>
            <a:spLocks noGrp="1"/>
          </p:cNvSpPr>
          <p:nvPr>
            <p:ph type="body" sz="quarter" idx="12"/>
          </p:nvPr>
        </p:nvSpPr>
        <p:spPr>
          <a:xfrm>
            <a:off x="0" y="1239590"/>
            <a:ext cx="12192000" cy="460640"/>
          </a:xfrm>
          <a:solidFill>
            <a:schemeClr val="accent4">
              <a:lumMod val="40000"/>
              <a:lumOff val="60000"/>
            </a:schemeClr>
          </a:solidFill>
        </p:spPr>
        <p:txBody>
          <a:bodyPr/>
          <a:lstStyle/>
          <a:p>
            <a:pPr marL="0" indent="0" algn="ctr">
              <a:buNone/>
            </a:pPr>
            <a:r>
              <a:rPr lang="fr-FR" sz="2000" b="1">
                <a:solidFill>
                  <a:schemeClr val="tx2">
                    <a:lumMod val="75000"/>
                  </a:schemeClr>
                </a:solidFill>
              </a:rPr>
              <a:t>VOLET 1 : L’AIDE AUX PROJETS (B) </a:t>
            </a:r>
          </a:p>
          <a:p>
            <a:pPr marL="0" indent="0" algn="ctr">
              <a:buNone/>
            </a:pPr>
            <a:endParaRPr lang="fr-FR" sz="2000" b="1">
              <a:solidFill>
                <a:schemeClr val="tx2">
                  <a:lumMod val="75000"/>
                </a:schemeClr>
              </a:solidFill>
            </a:endParaRPr>
          </a:p>
        </p:txBody>
      </p:sp>
      <p:sp>
        <p:nvSpPr>
          <p:cNvPr id="3" name="Rectangle 2">
            <a:extLst>
              <a:ext uri="{FF2B5EF4-FFF2-40B4-BE49-F238E27FC236}">
                <a16:creationId xmlns:a16="http://schemas.microsoft.com/office/drawing/2014/main" id="{33529BC3-6726-426B-B2F1-5C27EABFD081}"/>
              </a:ext>
            </a:extLst>
          </p:cNvPr>
          <p:cNvSpPr/>
          <p:nvPr/>
        </p:nvSpPr>
        <p:spPr>
          <a:xfrm>
            <a:off x="0" y="1700230"/>
            <a:ext cx="11923848" cy="7478970"/>
          </a:xfrm>
          <a:prstGeom prst="rect">
            <a:avLst/>
          </a:prstGeom>
        </p:spPr>
        <p:txBody>
          <a:bodyPr wrap="square">
            <a:spAutoFit/>
          </a:bodyPr>
          <a:lstStyle/>
          <a:p>
            <a:pPr algn="just" defTabSz="1219170"/>
            <a:r>
              <a:rPr lang="fr-FR" sz="1600" b="1" dirty="0">
                <a:latin typeface="Verdana" panose="020B0604030504040204" pitchFamily="34" charset="0"/>
                <a:ea typeface="Verdana" panose="020B0604030504040204" pitchFamily="34" charset="0"/>
              </a:rPr>
              <a:t>Objectif</a:t>
            </a:r>
            <a:r>
              <a:rPr lang="fr-FR" sz="1600" dirty="0">
                <a:latin typeface="Verdana" panose="020B0604030504040204" pitchFamily="34" charset="0"/>
                <a:ea typeface="Verdana" panose="020B0604030504040204" pitchFamily="34" charset="0"/>
              </a:rPr>
              <a:t> :</a:t>
            </a:r>
            <a:r>
              <a:rPr lang="fr-FR" sz="1600" b="1" dirty="0">
                <a:latin typeface="Verdana" panose="020B0604030504040204" pitchFamily="34" charset="0"/>
                <a:ea typeface="Verdana" panose="020B0604030504040204" pitchFamily="34" charset="0"/>
              </a:rPr>
              <a:t> </a:t>
            </a:r>
            <a:r>
              <a:rPr lang="fr-FR" sz="1600" b="1" dirty="0">
                <a:latin typeface="Verdana" panose="020B0604030504040204" pitchFamily="34" charset="0"/>
                <a:ea typeface="PMingLiU" panose="02020500000000000000" pitchFamily="18" charset="-120"/>
              </a:rPr>
              <a:t>	</a:t>
            </a:r>
            <a:r>
              <a:rPr lang="fr-FR" sz="1600" dirty="0">
                <a:latin typeface="Verdana" panose="020B0604030504040204" pitchFamily="34" charset="0"/>
                <a:ea typeface="PMingLiU" panose="02020500000000000000" pitchFamily="18" charset="-120"/>
              </a:rPr>
              <a:t>Renforcer l’offre </a:t>
            </a:r>
            <a:r>
              <a:rPr lang="fr-FR" sz="1600" dirty="0">
                <a:effectLst/>
                <a:latin typeface="Verdana" panose="020B0604030504040204" pitchFamily="34" charset="0"/>
                <a:ea typeface="PMingLiU" panose="02020500000000000000" pitchFamily="18" charset="-120"/>
              </a:rPr>
              <a:t>d’hébergements pour répondre aux </a:t>
            </a:r>
            <a:r>
              <a:rPr lang="fr-FR" sz="1600" b="1" dirty="0">
                <a:effectLst/>
                <a:latin typeface="Verdana" panose="020B0604030504040204" pitchFamily="34" charset="0"/>
                <a:ea typeface="PMingLiU" panose="02020500000000000000" pitchFamily="18" charset="-120"/>
              </a:rPr>
              <a:t>attentes des clientèles itinérantes </a:t>
            </a:r>
            <a:r>
              <a:rPr lang="fr-FR" sz="1600" dirty="0">
                <a:effectLst/>
                <a:latin typeface="Verdana" panose="020B0604030504040204" pitchFamily="34" charset="0"/>
                <a:ea typeface="PMingLiU" panose="02020500000000000000" pitchFamily="18" charset="-120"/>
              </a:rPr>
              <a:t>: </a:t>
            </a:r>
            <a:endParaRPr lang="fr-FR" sz="1600" u="sng" dirty="0">
              <a:latin typeface="Verdana" panose="020B0604030504040204" pitchFamily="34" charset="0"/>
              <a:ea typeface="Verdana" panose="020B0604030504040204" pitchFamily="34" charset="0"/>
            </a:endParaRPr>
          </a:p>
          <a:p>
            <a:pPr marL="285750" indent="-285750"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Créer des hébergements </a:t>
            </a:r>
            <a:r>
              <a:rPr lang="fr-FR" sz="1600" b="1" dirty="0">
                <a:latin typeface="Verdana" panose="020B0604030504040204" pitchFamily="34" charset="0"/>
                <a:ea typeface="Verdana" panose="020B0604030504040204" pitchFamily="34" charset="0"/>
              </a:rPr>
              <a:t>adaptés </a:t>
            </a:r>
            <a:r>
              <a:rPr lang="fr-FR" sz="1600" dirty="0">
                <a:latin typeface="Verdana" panose="020B0604030504040204" pitchFamily="34" charset="0"/>
                <a:ea typeface="Verdana" panose="020B0604030504040204" pitchFamily="34" charset="0"/>
              </a:rPr>
              <a:t>le long des itinéraires et innover pour proposer une offre différenciante,</a:t>
            </a:r>
          </a:p>
          <a:p>
            <a:pPr marL="285750" indent="-285750"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Intégrer ces hébergements dans les territoires </a:t>
            </a:r>
            <a:r>
              <a:rPr lang="fr-FR" sz="1600" b="1" dirty="0">
                <a:latin typeface="Verdana" panose="020B0604030504040204" pitchFamily="34" charset="0"/>
                <a:ea typeface="Verdana" panose="020B0604030504040204" pitchFamily="34" charset="0"/>
              </a:rPr>
              <a:t>en lien avec les opérateurs de la randonnée</a:t>
            </a:r>
            <a:r>
              <a:rPr lang="fr-FR" sz="1600" dirty="0">
                <a:latin typeface="Verdana" panose="020B0604030504040204" pitchFamily="34" charset="0"/>
                <a:ea typeface="Verdana" panose="020B0604030504040204" pitchFamily="34" charset="0"/>
              </a:rPr>
              <a:t>. </a:t>
            </a:r>
          </a:p>
          <a:p>
            <a:pPr defTabSz="1219170"/>
            <a:endParaRPr lang="fr-FR" sz="1600" u="sng" dirty="0">
              <a:latin typeface="Verdana" panose="020B0604030504040204" pitchFamily="34" charset="0"/>
              <a:ea typeface="Verdana" panose="020B0604030504040204" pitchFamily="34" charset="0"/>
            </a:endParaRPr>
          </a:p>
          <a:p>
            <a:pPr algn="just" defTabSz="1219170"/>
            <a:r>
              <a:rPr lang="fr-FR" sz="1600" b="1" dirty="0">
                <a:latin typeface="Verdana" panose="020B0604030504040204" pitchFamily="34" charset="0"/>
                <a:ea typeface="Verdana" panose="020B0604030504040204" pitchFamily="34" charset="0"/>
              </a:rPr>
              <a:t>Bénéficiaires</a:t>
            </a:r>
            <a:r>
              <a:rPr lang="fr-FR" sz="1600" dirty="0">
                <a:latin typeface="Verdana" panose="020B0604030504040204" pitchFamily="34" charset="0"/>
                <a:ea typeface="Verdana" panose="020B0604030504040204" pitchFamily="34" charset="0"/>
              </a:rPr>
              <a:t> : </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TPE-PME domiciliée en RCVL TPE-PME domiciliée en RCVL y compris les auto-entrepreneur, SCI liée à une entreprise d’exploitation détenue par les mêmes associés, exploitant agricole (quelque soit le statut de l’entreprise agricole),</a:t>
            </a:r>
          </a:p>
          <a:p>
            <a:pPr marL="285750" indent="-285750" algn="just" defTabSz="1219170">
              <a:buFont typeface="Symbol" panose="05050102010706020507" pitchFamily="18" charset="2"/>
              <a:buChar char="Þ"/>
            </a:pPr>
            <a:r>
              <a:rPr lang="fr-FR" sz="1600" dirty="0">
                <a:latin typeface="Verdana" panose="020B0604030504040204" pitchFamily="34" charset="0"/>
                <a:ea typeface="Verdana" panose="020B0604030504040204" pitchFamily="34" charset="0"/>
              </a:rPr>
              <a:t>Association, Commune ou  EPCI propriétaire/gestionnaire d’un hébergement touristique.</a:t>
            </a: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r>
              <a:rPr lang="fr-FR" sz="1600" b="1" dirty="0">
                <a:latin typeface="Verdana" panose="020B0604030504040204" pitchFamily="34" charset="0"/>
                <a:ea typeface="Verdana" panose="020B0604030504040204" pitchFamily="34" charset="0"/>
                <a:cs typeface="Verdana" panose="020B0604030504040204" pitchFamily="34" charset="0"/>
              </a:rPr>
              <a:t>Hébergements éligibles (création uniquement) </a:t>
            </a:r>
            <a:r>
              <a:rPr lang="fr-FR" sz="1600" dirty="0">
                <a:latin typeface="Verdana" panose="020B0604030504040204" pitchFamily="34" charset="0"/>
                <a:ea typeface="Verdana" panose="020B0604030504040204" pitchFamily="34" charset="0"/>
                <a:cs typeface="Verdana" panose="020B0604030504040204" pitchFamily="34" charset="0"/>
              </a:rPr>
              <a:t>: </a:t>
            </a:r>
          </a:p>
          <a:p>
            <a:pPr marL="285750" indent="-285750" algn="just" defTabSz="1219170">
              <a:buFont typeface="Symbol" panose="05050102010706020507" pitchFamily="18" charset="2"/>
              <a:buChar char="Þ"/>
            </a:pPr>
            <a:r>
              <a:rPr lang="fr-FR" sz="1600" u="sng" dirty="0">
                <a:latin typeface="Verdana" panose="020B0604030504040204" pitchFamily="34" charset="0"/>
                <a:ea typeface="Verdana" panose="020B0604030504040204" pitchFamily="34" charset="0"/>
                <a:cs typeface="Verdana" panose="020B0604030504040204" pitchFamily="34" charset="0"/>
              </a:rPr>
              <a:t>Chambres d’hôtes</a:t>
            </a:r>
            <a:r>
              <a:rPr lang="fr-FR" sz="1600" dirty="0">
                <a:latin typeface="Verdana" panose="020B0604030504040204" pitchFamily="34" charset="0"/>
                <a:ea typeface="Verdana" panose="020B0604030504040204" pitchFamily="34" charset="0"/>
                <a:cs typeface="Verdana" panose="020B0604030504040204" pitchFamily="34" charset="0"/>
              </a:rPr>
              <a:t> (entre 2 et 5 par projet, accueil assuré par le propriétaire) disposant d’un label d’hébergement reconnu à l’échelle national ,</a:t>
            </a:r>
          </a:p>
          <a:p>
            <a:pPr marL="285750" indent="-285750" algn="just" defTabSz="1219170">
              <a:buFont typeface="Symbol" panose="05050102010706020507" pitchFamily="18" charset="2"/>
              <a:buChar char="Þ"/>
            </a:pPr>
            <a:r>
              <a:rPr lang="fr-FR" sz="1600" u="sng" dirty="0">
                <a:latin typeface="Verdana" panose="020B0604030504040204" pitchFamily="34" charset="0"/>
                <a:ea typeface="Verdana" panose="020B0604030504040204" pitchFamily="34" charset="0"/>
                <a:cs typeface="Verdana" panose="020B0604030504040204" pitchFamily="34" charset="0"/>
              </a:rPr>
              <a:t>Gîte d’étapes </a:t>
            </a:r>
            <a:r>
              <a:rPr lang="fr-FR" sz="1600" dirty="0">
                <a:latin typeface="Verdana" panose="020B0604030504040204" pitchFamily="34" charset="0"/>
                <a:ea typeface="Verdana" panose="020B0604030504040204" pitchFamily="34" charset="0"/>
                <a:cs typeface="Verdana" panose="020B0604030504040204" pitchFamily="34" charset="0"/>
              </a:rPr>
              <a:t>(hébergement de type meublé de tourisme disposant de parties communes partagées entre les locataires) et d’un label d’hébergement reconnu à l’échelle national,</a:t>
            </a:r>
          </a:p>
          <a:p>
            <a:pPr marL="285750" indent="-285750" algn="just" defTabSz="1219170">
              <a:buFont typeface="Symbol" panose="05050102010706020507" pitchFamily="18" charset="2"/>
              <a:buChar char="Þ"/>
            </a:pPr>
            <a:r>
              <a:rPr lang="fr-FR" sz="1600" u="sng" dirty="0">
                <a:latin typeface="Verdana" panose="020B0604030504040204" pitchFamily="34" charset="0"/>
                <a:ea typeface="Verdana" panose="020B0604030504040204" pitchFamily="34" charset="0"/>
                <a:cs typeface="Verdana" panose="020B0604030504040204" pitchFamily="34" charset="0"/>
              </a:rPr>
              <a:t>Hébergements légers </a:t>
            </a:r>
            <a:r>
              <a:rPr lang="fr-FR" sz="1600" dirty="0">
                <a:latin typeface="Verdana" panose="020B0604030504040204" pitchFamily="34" charset="0"/>
                <a:ea typeface="Verdana" panose="020B0604030504040204" pitchFamily="34" charset="0"/>
                <a:cs typeface="Verdana" panose="020B0604030504040204" pitchFamily="34" charset="0"/>
              </a:rPr>
              <a:t>type « </a:t>
            </a:r>
            <a:r>
              <a:rPr lang="fr-FR" sz="1600" dirty="0" err="1">
                <a:latin typeface="Verdana" panose="020B0604030504040204" pitchFamily="34" charset="0"/>
                <a:ea typeface="Verdana" panose="020B0604030504040204" pitchFamily="34" charset="0"/>
                <a:cs typeface="Verdana" panose="020B0604030504040204" pitchFamily="34" charset="0"/>
              </a:rPr>
              <a:t>Abricyclo</a:t>
            </a:r>
            <a:r>
              <a:rPr lang="fr-FR" sz="1600" dirty="0">
                <a:latin typeface="Verdana" panose="020B0604030504040204" pitchFamily="34" charset="0"/>
                <a:ea typeface="Verdana" panose="020B0604030504040204" pitchFamily="34" charset="0"/>
                <a:cs typeface="Verdana" panose="020B0604030504040204" pitchFamily="34" charset="0"/>
              </a:rPr>
              <a:t> » (30 € maximum par nuit) à faible impact environnemental, créés dans des établissements de plein air (camping ou parc résidentiel de loisirs classé « tourisme »),</a:t>
            </a:r>
          </a:p>
          <a:p>
            <a:pPr marL="285750" indent="-285750" algn="just" defTabSz="1219170">
              <a:buFont typeface="Symbol" panose="05050102010706020507" pitchFamily="18" charset="2"/>
              <a:buChar char="Þ"/>
            </a:pPr>
            <a:r>
              <a:rPr lang="fr-FR" sz="1600" u="sng" dirty="0">
                <a:latin typeface="Verdana" panose="020B0604030504040204" pitchFamily="34" charset="0"/>
                <a:ea typeface="Verdana" panose="020B0604030504040204" pitchFamily="34" charset="0"/>
                <a:cs typeface="Verdana" panose="020B0604030504040204" pitchFamily="34" charset="0"/>
              </a:rPr>
              <a:t>Aire de bivouac </a:t>
            </a:r>
            <a:r>
              <a:rPr lang="fr-FR" sz="1600" dirty="0">
                <a:latin typeface="Verdana" panose="020B0604030504040204" pitchFamily="34" charset="0"/>
                <a:ea typeface="Verdana" panose="020B0604030504040204" pitchFamily="34" charset="0"/>
                <a:cs typeface="Verdana" panose="020B0604030504040204" pitchFamily="34" charset="0"/>
              </a:rPr>
              <a:t>(max :  10 emplacements) créés par une commune ou un exploitant agricole qui propose une activité d’accueil du public (vente de produits, …) et conçue pour une durée limitée de séjour (1 nuit) et bon marché (max : 5 € par nuit),</a:t>
            </a:r>
          </a:p>
          <a:p>
            <a:pPr marL="285750" indent="-285750" algn="just" defTabSz="1219170">
              <a:buFont typeface="Symbol" panose="05050102010706020507" pitchFamily="18" charset="2"/>
              <a:buChar char="Þ"/>
            </a:pPr>
            <a:r>
              <a:rPr lang="fr-FR" sz="1600" u="sng" dirty="0">
                <a:latin typeface="Verdana" panose="020B0604030504040204" pitchFamily="34" charset="0"/>
                <a:ea typeface="Verdana" panose="020B0604030504040204" pitchFamily="34" charset="0"/>
                <a:cs typeface="Verdana" panose="020B0604030504040204" pitchFamily="34" charset="0"/>
              </a:rPr>
              <a:t>Hébergement bénéficiant d’un label « Hébergement insolite »</a:t>
            </a:r>
            <a:r>
              <a:rPr lang="fr-FR" sz="1600" dirty="0">
                <a:latin typeface="Verdana" panose="020B0604030504040204" pitchFamily="34" charset="0"/>
                <a:ea typeface="Verdana" panose="020B0604030504040204" pitchFamily="34" charset="0"/>
                <a:cs typeface="Verdana" panose="020B0604030504040204" pitchFamily="34" charset="0"/>
              </a:rPr>
              <a:t>.</a:t>
            </a: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defTabSz="1219170"/>
            <a:endParaRPr 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1">
            <a:extLst>
              <a:ext uri="{FF2B5EF4-FFF2-40B4-BE49-F238E27FC236}">
                <a16:creationId xmlns:a16="http://schemas.microsoft.com/office/drawing/2014/main" id="{7AD02C6C-5501-4C5C-852B-19487A70F3FB}"/>
              </a:ext>
            </a:extLst>
          </p:cNvPr>
          <p:cNvSpPr txBox="1">
            <a:spLocks/>
          </p:cNvSpPr>
          <p:nvPr/>
        </p:nvSpPr>
        <p:spPr>
          <a:xfrm>
            <a:off x="0" y="1239590"/>
            <a:ext cx="12192000" cy="460640"/>
          </a:xfrm>
          <a:prstGeom prst="rect">
            <a:avLst/>
          </a:prstGeom>
          <a:solidFill>
            <a:schemeClr val="accent4">
              <a:lumMod val="40000"/>
              <a:lumOff val="60000"/>
            </a:schemeClr>
          </a:solidFill>
          <a:ln>
            <a:solidFill>
              <a:schemeClr val="tx2">
                <a:lumMod val="50000"/>
              </a:schemeClr>
            </a:solidFill>
          </a:ln>
        </p:spPr>
        <p:txBody>
          <a:bodyPr/>
          <a:lstStyle>
            <a:lvl1pPr marL="457189" marR="0" indent="-457189" algn="l" defTabSz="1219170" rtl="0" eaLnBrk="1" fontAlgn="auto" latinLnBrk="0" hangingPunct="1">
              <a:lnSpc>
                <a:spcPct val="100000"/>
              </a:lnSpc>
              <a:spcBef>
                <a:spcPct val="20000"/>
              </a:spcBef>
              <a:spcAft>
                <a:spcPts val="0"/>
              </a:spcAft>
              <a:buClrTx/>
              <a:buSzTx/>
              <a:buFontTx/>
              <a:buBlip>
                <a:blip r:embed="rId3"/>
              </a:buBlip>
              <a:tabLst/>
              <a:defRPr sz="3200" kern="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990575" indent="-380990" algn="r" defTabSz="1219170" rtl="0" eaLnBrk="1" latinLnBrk="0" hangingPunct="1">
              <a:spcBef>
                <a:spcPct val="20000"/>
              </a:spcBef>
              <a:buFont typeface="Arial" panose="020B0604020202020204" pitchFamily="34" charset="0"/>
              <a:buChar char="–"/>
              <a:defRPr sz="3733" kern="1200">
                <a:solidFill>
                  <a:schemeClr val="accent2">
                    <a:lumMod val="75000"/>
                  </a:schemeClr>
                </a:solidFill>
                <a:latin typeface="+mn-lt"/>
                <a:ea typeface="+mn-ea"/>
                <a:cs typeface="+mn-cs"/>
              </a:defRPr>
            </a:lvl2pPr>
            <a:lvl3pPr marL="1523962" indent="-304792" algn="r" defTabSz="121917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3pPr>
            <a:lvl4pPr marL="2133547"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4pPr>
            <a:lvl5pPr marL="2743131" indent="-304792" algn="r" defTabSz="1219170" rtl="0" eaLnBrk="1" latinLnBrk="0" hangingPunct="1">
              <a:spcBef>
                <a:spcPct val="20000"/>
              </a:spcBef>
              <a:buFont typeface="Arial" panose="020B0604020202020204" pitchFamily="34" charset="0"/>
              <a:buChar char="»"/>
              <a:defRPr sz="2667" kern="1200">
                <a:solidFill>
                  <a:schemeClr val="accent2">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Tx/>
              <a:buNone/>
            </a:pPr>
            <a:r>
              <a:rPr lang="fr-FR" sz="2000" b="1" dirty="0">
                <a:solidFill>
                  <a:schemeClr val="tx2">
                    <a:lumMod val="75000"/>
                  </a:schemeClr>
                </a:solidFill>
              </a:rPr>
              <a:t>BENEFICIAIRES ET </a:t>
            </a:r>
            <a:r>
              <a:rPr lang="fr-FR" sz="2000" b="1">
                <a:solidFill>
                  <a:schemeClr val="tx2">
                    <a:lumMod val="75000"/>
                  </a:schemeClr>
                </a:solidFill>
              </a:rPr>
              <a:t>HEBERGEMENTS ELIGIBLES </a:t>
            </a:r>
            <a:endParaRPr lang="fr-FR" sz="2000" b="1" dirty="0">
              <a:solidFill>
                <a:schemeClr val="tx2">
                  <a:lumMod val="75000"/>
                </a:schemeClr>
              </a:solidFill>
            </a:endParaRPr>
          </a:p>
        </p:txBody>
      </p:sp>
    </p:spTree>
    <p:extLst>
      <p:ext uri="{BB962C8B-B14F-4D97-AF65-F5344CB8AC3E}">
        <p14:creationId xmlns:p14="http://schemas.microsoft.com/office/powerpoint/2010/main" val="3695791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PAGE DE GARDE N°1">
  <a:themeElements>
    <a:clrScheme name="Personnalisé 1">
      <a:dk1>
        <a:sysClr val="windowText" lastClr="000000"/>
      </a:dk1>
      <a:lt1>
        <a:sysClr val="window" lastClr="FFFFFF"/>
      </a:lt1>
      <a:dk2>
        <a:srgbClr val="073E87"/>
      </a:dk2>
      <a:lt2>
        <a:srgbClr val="C6E7FC"/>
      </a:lt2>
      <a:accent1>
        <a:srgbClr val="31B6FD"/>
      </a:accent1>
      <a:accent2>
        <a:srgbClr val="4584D3"/>
      </a:accent2>
      <a:accent3>
        <a:srgbClr val="00B050"/>
      </a:accent3>
      <a:accent4>
        <a:srgbClr val="A5D028"/>
      </a:accent4>
      <a:accent5>
        <a:srgbClr val="FFDB01"/>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GE DE GARDE N°2">
  <a:themeElements>
    <a:clrScheme name="Personnalisé 1">
      <a:dk1>
        <a:sysClr val="windowText" lastClr="000000"/>
      </a:dk1>
      <a:lt1>
        <a:sysClr val="window" lastClr="FFFFFF"/>
      </a:lt1>
      <a:dk2>
        <a:srgbClr val="073E87"/>
      </a:dk2>
      <a:lt2>
        <a:srgbClr val="C6E7FC"/>
      </a:lt2>
      <a:accent1>
        <a:srgbClr val="31B6FD"/>
      </a:accent1>
      <a:accent2>
        <a:srgbClr val="4584D3"/>
      </a:accent2>
      <a:accent3>
        <a:srgbClr val="00B050"/>
      </a:accent3>
      <a:accent4>
        <a:srgbClr val="A5D028"/>
      </a:accent4>
      <a:accent5>
        <a:srgbClr val="FFDB01"/>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GE INTRODUCTION">
  <a:themeElements>
    <a:clrScheme name="Personnalisé 1">
      <a:dk1>
        <a:sysClr val="windowText" lastClr="000000"/>
      </a:dk1>
      <a:lt1>
        <a:sysClr val="window" lastClr="FFFFFF"/>
      </a:lt1>
      <a:dk2>
        <a:srgbClr val="073E87"/>
      </a:dk2>
      <a:lt2>
        <a:srgbClr val="C6E7FC"/>
      </a:lt2>
      <a:accent1>
        <a:srgbClr val="31B6FD"/>
      </a:accent1>
      <a:accent2>
        <a:srgbClr val="4584D3"/>
      </a:accent2>
      <a:accent3>
        <a:srgbClr val="00B050"/>
      </a:accent3>
      <a:accent4>
        <a:srgbClr val="A5D028"/>
      </a:accent4>
      <a:accent5>
        <a:srgbClr val="FFDB01"/>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GE SOMMAIRE V1">
  <a:themeElements>
    <a:clrScheme name="Personnalisé 1">
      <a:dk1>
        <a:sysClr val="windowText" lastClr="000000"/>
      </a:dk1>
      <a:lt1>
        <a:sysClr val="window" lastClr="FFFFFF"/>
      </a:lt1>
      <a:dk2>
        <a:srgbClr val="073E87"/>
      </a:dk2>
      <a:lt2>
        <a:srgbClr val="C6E7FC"/>
      </a:lt2>
      <a:accent1>
        <a:srgbClr val="31B6FD"/>
      </a:accent1>
      <a:accent2>
        <a:srgbClr val="4584D3"/>
      </a:accent2>
      <a:accent3>
        <a:srgbClr val="00B050"/>
      </a:accent3>
      <a:accent4>
        <a:srgbClr val="A5D028"/>
      </a:accent4>
      <a:accent5>
        <a:srgbClr val="FFDB01"/>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2477</TotalTime>
  <Words>2613</Words>
  <Application>Microsoft Office PowerPoint</Application>
  <PresentationFormat>Grand écran</PresentationFormat>
  <Paragraphs>362</Paragraphs>
  <Slides>24</Slides>
  <Notes>18</Notes>
  <HiddenSlides>0</HiddenSlides>
  <MMClips>0</MMClips>
  <ScaleCrop>false</ScaleCrop>
  <HeadingPairs>
    <vt:vector size="6" baseType="variant">
      <vt:variant>
        <vt:lpstr>Polices utilisées</vt:lpstr>
      </vt:variant>
      <vt:variant>
        <vt:i4>9</vt:i4>
      </vt:variant>
      <vt:variant>
        <vt:lpstr>Thème</vt:lpstr>
      </vt:variant>
      <vt:variant>
        <vt:i4>5</vt:i4>
      </vt:variant>
      <vt:variant>
        <vt:lpstr>Titres des diapositives</vt:lpstr>
      </vt:variant>
      <vt:variant>
        <vt:i4>24</vt:i4>
      </vt:variant>
    </vt:vector>
  </HeadingPairs>
  <TitlesOfParts>
    <vt:vector size="38" baseType="lpstr">
      <vt:lpstr>PMingLiU</vt:lpstr>
      <vt:lpstr>Arial</vt:lpstr>
      <vt:lpstr>Calibri</vt:lpstr>
      <vt:lpstr>Calibri Light</vt:lpstr>
      <vt:lpstr>Segoe UI</vt:lpstr>
      <vt:lpstr>Symbol</vt:lpstr>
      <vt:lpstr>Times New Roman</vt:lpstr>
      <vt:lpstr>Verdana</vt:lpstr>
      <vt:lpstr>Wingdings</vt:lpstr>
      <vt:lpstr>PAGE DE GARDE N°1</vt:lpstr>
      <vt:lpstr>PAGE DE GARDE N°2</vt:lpstr>
      <vt:lpstr>PAGE INTRODUCTION</vt:lpstr>
      <vt:lpstr>PAGE SOMMAIRE V1</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HEBERT Carole</dc:creator>
  <cp:lastModifiedBy>BERGER Celia</cp:lastModifiedBy>
  <cp:revision>70</cp:revision>
  <cp:lastPrinted>2023-05-02T15:20:24Z</cp:lastPrinted>
  <dcterms:created xsi:type="dcterms:W3CDTF">2020-09-15T18:38:15Z</dcterms:created>
  <dcterms:modified xsi:type="dcterms:W3CDTF">2023-11-02T15:38:26Z</dcterms:modified>
</cp:coreProperties>
</file>